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3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4.xml" ContentType="application/vnd.openxmlformats-officedocument.presentationml.slide+xml"/>
  <Override PartName="/ppt/slides/slide14.xml" ContentType="application/vnd.openxmlformats-officedocument.presentationml.slide+xml"/>
  <Override PartName="/ppt/slides/slide16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15.xml" ContentType="application/vnd.openxmlformats-officedocument.presentationml.slide+xml"/>
  <Override PartName="/ppt/slides/slide22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95" r:id="rId3"/>
    <p:sldId id="298" r:id="rId4"/>
    <p:sldId id="300" r:id="rId5"/>
    <p:sldId id="302" r:id="rId6"/>
    <p:sldId id="284" r:id="rId7"/>
    <p:sldId id="301" r:id="rId8"/>
    <p:sldId id="285" r:id="rId9"/>
    <p:sldId id="257" r:id="rId10"/>
    <p:sldId id="278" r:id="rId11"/>
    <p:sldId id="279" r:id="rId12"/>
    <p:sldId id="303" r:id="rId13"/>
    <p:sldId id="304" r:id="rId14"/>
    <p:sldId id="281" r:id="rId15"/>
    <p:sldId id="297" r:id="rId16"/>
    <p:sldId id="270" r:id="rId17"/>
    <p:sldId id="271" r:id="rId18"/>
    <p:sldId id="291" r:id="rId19"/>
    <p:sldId id="292" r:id="rId20"/>
    <p:sldId id="272" r:id="rId21"/>
    <p:sldId id="294" r:id="rId22"/>
    <p:sldId id="305" r:id="rId23"/>
    <p:sldId id="307" r:id="rId24"/>
    <p:sldId id="306" r:id="rId25"/>
    <p:sldId id="308" r:id="rId26"/>
    <p:sldId id="309" r:id="rId27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3D0B"/>
    <a:srgbClr val="3F6E14"/>
    <a:srgbClr val="B917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707" autoAdjust="0"/>
  </p:normalViewPr>
  <p:slideViewPr>
    <p:cSldViewPr>
      <p:cViewPr varScale="1">
        <p:scale>
          <a:sx n="87" d="100"/>
          <a:sy n="87" d="100"/>
        </p:scale>
        <p:origin x="149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18/3/2015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slow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18/3/2015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slow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18/3/2015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slow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18/3/2015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slow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18/3/2015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slow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18/3/2015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slow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18/3/2015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slow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18/3/2015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slow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18/3/2015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slow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18/3/2015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slow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18/3/2015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slow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60000"/>
                <a:lumOff val="40000"/>
                <a:alpha val="29000"/>
              </a:schemeClr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89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2CEA3-3058-4D43-AE35-B3DA76CB4003}" type="datetimeFigureOut">
              <a:rPr lang="el-GR" smtClean="0"/>
              <a:pPr/>
              <a:t>18/3/2015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split orient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gr/url?sa=i&amp;rct=j&amp;q=&amp;esrc=s&amp;frm=1&amp;source=images&amp;cd=&amp;cad=rja&amp;docid=_Y5gUZeVf6105M&amp;tbnid=vQ1C9dEZVbt6WM:&amp;ved=0CAUQjRw&amp;url=http://www.mitnet.gr/orfeas/odiporiko/istoria-thrakis/history-thrakis.htm&amp;ei=rnKnUofjO4qM0AW8_oCQBg&amp;psig=AFQjCNEfZxtUZBNBXwWeFEy0tohTvKA9-g&amp;ust=1386791961027775" TargetMode="Externa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60000"/>
                <a:lumOff val="40000"/>
                <a:alpha val="29000"/>
              </a:schemeClr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89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755576" y="1196752"/>
            <a:ext cx="80858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Η λατρεία των Θεών στην Αρχαία Θράκη</a:t>
            </a:r>
            <a:endParaRPr lang="el-GR" sz="32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2 - TextBox"/>
          <p:cNvSpPr txBox="1"/>
          <p:nvPr/>
        </p:nvSpPr>
        <p:spPr>
          <a:xfrm>
            <a:off x="1526784" y="3140968"/>
            <a:ext cx="640322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2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Αρχαιολογικό Μουσείο Κομοτηνής</a:t>
            </a:r>
          </a:p>
          <a:p>
            <a:pPr algn="ctr"/>
            <a:endParaRPr lang="el-GR" sz="2800" b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l-GR" sz="2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Εκπαιδευτικό Πρόγραμμα 201</a:t>
            </a:r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l-GR" sz="2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-201</a:t>
            </a:r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l-GR" sz="28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:\κατάλογο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683146"/>
            <a:ext cx="2524125" cy="1809750"/>
          </a:xfrm>
          <a:prstGeom prst="rect">
            <a:avLst/>
          </a:prstGeom>
          <a:noFill/>
        </p:spPr>
      </p:pic>
      <p:sp>
        <p:nvSpPr>
          <p:cNvPr id="6" name="5 - TextBox"/>
          <p:cNvSpPr txBox="1"/>
          <p:nvPr/>
        </p:nvSpPr>
        <p:spPr>
          <a:xfrm>
            <a:off x="6300192" y="683146"/>
            <a:ext cx="1440160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Ήφαιστος</a:t>
            </a:r>
            <a:endParaRPr lang="el-G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7" name="Picture 3" descr="G:\Η Λατρεία των θεών στην Αρχαιότητα\1η δραστηριότητα_P.P\Aphrodite-Hephaistos-Ares\imag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2708920"/>
            <a:ext cx="2628900" cy="1733550"/>
          </a:xfrm>
          <a:prstGeom prst="rect">
            <a:avLst/>
          </a:prstGeom>
          <a:noFill/>
        </p:spPr>
      </p:pic>
      <p:pic>
        <p:nvPicPr>
          <p:cNvPr id="9" name="Picture 2" descr="G:\Η Λατρεία των θεών στην Αρχαιότητα\1η δραστηριότητα_P.P\Aphrodite-Hephaistos-Ares\Hephaestu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02040" y="1218442"/>
            <a:ext cx="3341960" cy="5639558"/>
          </a:xfrm>
          <a:prstGeom prst="rect">
            <a:avLst/>
          </a:prstGeom>
          <a:noFill/>
        </p:spPr>
      </p:pic>
      <p:sp>
        <p:nvSpPr>
          <p:cNvPr id="10" name="9 - Ορθογώνιο"/>
          <p:cNvSpPr/>
          <p:nvPr/>
        </p:nvSpPr>
        <p:spPr>
          <a:xfrm>
            <a:off x="2979144" y="5229200"/>
            <a:ext cx="2514214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ο θεός της </a:t>
            </a:r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φωτιάς</a:t>
            </a:r>
            <a:r>
              <a:rPr lang="el-GR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και</a:t>
            </a:r>
            <a:r>
              <a:rPr lang="el-GR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της</a:t>
            </a:r>
            <a:r>
              <a:rPr lang="el-GR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μεταλλουργίας </a:t>
            </a:r>
            <a:endParaRPr lang="el-G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2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F:\imag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1484784"/>
            <a:ext cx="2304256" cy="3218643"/>
          </a:xfrm>
          <a:prstGeom prst="rect">
            <a:avLst/>
          </a:prstGeom>
          <a:noFill/>
        </p:spPr>
      </p:pic>
      <p:sp>
        <p:nvSpPr>
          <p:cNvPr id="4" name="3 - TextBox"/>
          <p:cNvSpPr txBox="1"/>
          <p:nvPr/>
        </p:nvSpPr>
        <p:spPr>
          <a:xfrm>
            <a:off x="3851920" y="620688"/>
            <a:ext cx="1295547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  <a:sp3d prstMaterial="softEdge">
              <a:bevelT w="38100" h="38100" prst="slope"/>
              <a:bevelB w="38100" h="38100" prst="slope"/>
              <a:extrusionClr>
                <a:schemeClr val="bg1"/>
              </a:extrusionClr>
              <a:contourClr>
                <a:srgbClr val="B917A6"/>
              </a:contourClr>
            </a:sp3d>
          </a:bodyPr>
          <a:lstStyle/>
          <a:p>
            <a:r>
              <a:rPr lang="el-G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Αφροδίτη</a:t>
            </a:r>
            <a:endParaRPr lang="el-G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4 - TextBox"/>
          <p:cNvSpPr txBox="1"/>
          <p:nvPr/>
        </p:nvSpPr>
        <p:spPr>
          <a:xfrm>
            <a:off x="3131840" y="5445224"/>
            <a:ext cx="2573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Η θεά της ομορφιάς</a:t>
            </a:r>
            <a:r>
              <a:rPr lang="el-GR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l-GR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5 - TextBox"/>
          <p:cNvSpPr txBox="1"/>
          <p:nvPr/>
        </p:nvSpPr>
        <p:spPr>
          <a:xfrm>
            <a:off x="4716016" y="5832448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που αναδύθηκε από τον αφρό της θάλασσας</a:t>
            </a:r>
            <a:endParaRPr lang="el-GR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F:\image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1196752"/>
            <a:ext cx="3214710" cy="414338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G:\Η Λατρεία των θεών στην Αρχαιότητα\1η δραστηριότητα_P.P\Hermes\Herme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0904" y="3829569"/>
            <a:ext cx="2099072" cy="1845338"/>
          </a:xfrm>
          <a:prstGeom prst="rect">
            <a:avLst/>
          </a:prstGeom>
          <a:noFill/>
        </p:spPr>
      </p:pic>
      <p:pic>
        <p:nvPicPr>
          <p:cNvPr id="3" name="Picture 3" descr="G:\Η Λατρεία των θεών στην Αρχαιότητα\3η δραστηριότητα_Αναζήτηση\Εικόνα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78820" y="2428953"/>
            <a:ext cx="1800200" cy="2103698"/>
          </a:xfrm>
          <a:prstGeom prst="rect">
            <a:avLst/>
          </a:prstGeom>
          <a:noFill/>
        </p:spPr>
      </p:pic>
      <p:sp>
        <p:nvSpPr>
          <p:cNvPr id="4" name="5 - TextBox"/>
          <p:cNvSpPr txBox="1"/>
          <p:nvPr/>
        </p:nvSpPr>
        <p:spPr>
          <a:xfrm>
            <a:off x="5364088" y="1895765"/>
            <a:ext cx="1149674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Ερμής</a:t>
            </a:r>
            <a:endParaRPr lang="el-G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Hermes-louvre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032377"/>
            <a:ext cx="3294608" cy="3439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4 - TextBox"/>
          <p:cNvSpPr txBox="1"/>
          <p:nvPr/>
        </p:nvSpPr>
        <p:spPr>
          <a:xfrm>
            <a:off x="744559" y="581724"/>
            <a:ext cx="6363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Αγγελιοφόρος των Θεών και προστάτης του εμπορίου</a:t>
            </a:r>
            <a:r>
              <a:rPr lang="el-GR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l-GR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22846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7" presetClass="entr" presetSubtype="0" fill="hold" grpId="0" nodeType="afterEffect">
                                  <p:stCondLst>
                                    <p:cond delay="15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4 - TextBox"/>
          <p:cNvSpPr txBox="1"/>
          <p:nvPr/>
        </p:nvSpPr>
        <p:spPr>
          <a:xfrm>
            <a:off x="1842573" y="1700808"/>
            <a:ext cx="1122423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Αθηνά</a:t>
            </a:r>
            <a:endParaRPr lang="el-G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8" descr="G:\Η Λατρεία των θεών στην Αρχαιότητα\1η δραστηριότητα_P.P\Athena\Athen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5455" y="2996952"/>
            <a:ext cx="1849691" cy="2065412"/>
          </a:xfrm>
          <a:prstGeom prst="rect">
            <a:avLst/>
          </a:prstGeom>
          <a:noFill/>
        </p:spPr>
      </p:pic>
      <p:pic>
        <p:nvPicPr>
          <p:cNvPr id="4" name="Picture 2" descr="C:\Users\MARINA\Desktop\Εκπαιδευτικά\Σχεδιασμός Εκπαιδευτικών\Λατρεία\Η Λατρεία των θεών στην Αρχαιότητα\1η δραστηριότητα_P.P\koykoyb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3717032"/>
            <a:ext cx="1285884" cy="1482766"/>
          </a:xfrm>
          <a:prstGeom prst="rect">
            <a:avLst/>
          </a:prstGeom>
          <a:noFill/>
        </p:spPr>
      </p:pic>
      <p:pic>
        <p:nvPicPr>
          <p:cNvPr id="2050" name="Picture 2" descr="Athena Giustiniani Musei Capitolini MC27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65724"/>
            <a:ext cx="2214451" cy="4934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4 - TextBox"/>
          <p:cNvSpPr txBox="1"/>
          <p:nvPr/>
        </p:nvSpPr>
        <p:spPr>
          <a:xfrm>
            <a:off x="3131840" y="5445224"/>
            <a:ext cx="2307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Η θεά της σοφίας</a:t>
            </a:r>
            <a:r>
              <a:rPr lang="el-GR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l-GR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050529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15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4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TextBox"/>
          <p:cNvSpPr txBox="1"/>
          <p:nvPr/>
        </p:nvSpPr>
        <p:spPr>
          <a:xfrm>
            <a:off x="179512" y="476672"/>
            <a:ext cx="4104456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l-G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Απόλλωνας και Άρτεμη</a:t>
            </a:r>
            <a:endParaRPr lang="el-G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70" name="Picture 6" descr="G:\Η Λατρεία των θεών στην Αρχαιότητα\1η δραστηριότητα_P.P\Apollo-Artemis\Artemi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2229" y="2402299"/>
            <a:ext cx="2165324" cy="1849387"/>
          </a:xfrm>
          <a:prstGeom prst="rect">
            <a:avLst/>
          </a:prstGeom>
          <a:noFill/>
        </p:spPr>
      </p:pic>
      <p:pic>
        <p:nvPicPr>
          <p:cNvPr id="11271" name="Picture 7" descr="G:\Η Λατρεία των θεών στην Αρχαιότητα\1η δραστηριότητα_P.P\Apollo-Artemis\Apoll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4585903"/>
            <a:ext cx="2071127" cy="2222004"/>
          </a:xfrm>
          <a:prstGeom prst="rect">
            <a:avLst/>
          </a:prstGeom>
          <a:noFill/>
        </p:spPr>
      </p:pic>
      <p:pic>
        <p:nvPicPr>
          <p:cNvPr id="1026" name="Picture 2" descr="Roman Statue of Apoll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883" y="293994"/>
            <a:ext cx="2261086" cy="457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iane de Versailles Leochares 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518546"/>
            <a:ext cx="3124491" cy="4164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4 - TextBox"/>
          <p:cNvSpPr txBox="1"/>
          <p:nvPr/>
        </p:nvSpPr>
        <p:spPr>
          <a:xfrm>
            <a:off x="47327" y="1947999"/>
            <a:ext cx="6124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Η θεά της γονιμότητας, του κυνηγιού και των δασών</a:t>
            </a:r>
            <a:r>
              <a:rPr lang="el-GR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l-GR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4 - TextBox"/>
          <p:cNvSpPr txBox="1"/>
          <p:nvPr/>
        </p:nvSpPr>
        <p:spPr>
          <a:xfrm>
            <a:off x="6830486" y="5013176"/>
            <a:ext cx="22701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Ο θεός του φωτός, </a:t>
            </a:r>
          </a:p>
          <a:p>
            <a:r>
              <a:rPr lang="el-GR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της μουσικής και </a:t>
            </a:r>
          </a:p>
          <a:p>
            <a:r>
              <a:rPr lang="el-GR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του χορού</a:t>
            </a:r>
            <a:endParaRPr lang="el-GR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7" presetClass="entr" presetSubtype="0" fill="hold" grpId="0" nodeType="afterEffect">
                                  <p:stCondLst>
                                    <p:cond delay="15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323528" y="2060848"/>
            <a:ext cx="8667181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2400"/>
              </a:spcBef>
            </a:pPr>
            <a:r>
              <a:rPr lang="el-GR" sz="3200" b="1" dirty="0" smtClean="0">
                <a:solidFill>
                  <a:srgbClr val="233D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Ποιους Θεούς λάτρευαν οι αρχαίοι Έλληνες</a:t>
            </a:r>
          </a:p>
          <a:p>
            <a:pPr algn="ctr">
              <a:spcBef>
                <a:spcPts val="2400"/>
              </a:spcBef>
            </a:pPr>
            <a:r>
              <a:rPr lang="el-GR" sz="3200" b="1" dirty="0" smtClean="0">
                <a:solidFill>
                  <a:srgbClr val="233D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Στη Θράκη;</a:t>
            </a:r>
          </a:p>
          <a:p>
            <a:pPr algn="ctr">
              <a:spcBef>
                <a:spcPts val="2400"/>
              </a:spcBef>
            </a:pPr>
            <a:r>
              <a:rPr lang="el-GR" sz="3200" b="1" dirty="0" smtClean="0">
                <a:solidFill>
                  <a:srgbClr val="233D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User\Τα έγγραφά μου\Fujitsu-Siemens\1. ΙΘ΄ Εφορεία\1. Έγγραφα ΙΘ\Προς ΥΠΠΟ\Εκπαιδευτικά\Εκπαιδευτικά_Δημοτικού\Σχεδιασμός Εκπαιδευτικών\Η Λατρεία των θεών στην Αρχαιότητα\1η δραστηριότητα_P.P\Demeter_persephone-Hades\untitle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692696"/>
            <a:ext cx="2808312" cy="1828433"/>
          </a:xfrm>
          <a:prstGeom prst="rect">
            <a:avLst/>
          </a:prstGeom>
          <a:noFill/>
        </p:spPr>
      </p:pic>
      <p:pic>
        <p:nvPicPr>
          <p:cNvPr id="1027" name="Picture 3" descr="C:\Documents and Settings\User\Τα έγγραφά μου\Fujitsu-Siemens\1. ΙΘ΄ Εφορεία\1. Έγγραφα ΙΘ\Προς ΥΠΠΟ\Εκπαιδευτικά\Εκπαιδευτικά_Δημοτικού\Σχεδιασμός Εκπαιδευτικών\Η Λατρεία των θεών στην Αρχαιότητα\1η δραστηριότητα_P.P\Dionysos\imag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72243" y="3356992"/>
            <a:ext cx="2762250" cy="1657350"/>
          </a:xfrm>
          <a:prstGeom prst="rect">
            <a:avLst/>
          </a:prstGeom>
          <a:noFill/>
        </p:spPr>
      </p:pic>
      <p:pic>
        <p:nvPicPr>
          <p:cNvPr id="1028" name="Picture 4" descr="C:\Documents and Settings\User\Τα έγγραφά μου\Fujitsu-Siemens\1. ΙΘ΄ Εφορεία\1. Έγγραφα ΙΘ\Προς ΥΠΠΟ\Εκπαιδευτικά\Εκπαιδευτικά_Δημοτικού\Σχεδιασμός Εκπαιδευτικών\Η Λατρεία των θεών στην Αρχαιότητα\1η δραστηριότητα_P.P\Apollo-Artemis\0308_ApolloShepher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692696"/>
            <a:ext cx="2447553" cy="1807423"/>
          </a:xfrm>
          <a:prstGeom prst="rect">
            <a:avLst/>
          </a:prstGeom>
          <a:noFill/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349663"/>
            <a:ext cx="3167844" cy="2111896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8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User\Τα έγγραφά μου\Fujitsu-Siemens\1. ΙΘ΄ Εφορεία\1. Έγγραφα ΙΘ\Προς ΥΠΠΟ\Εκπαιδευτικά\Εκδηλώσεις διάφορες\Περιβάλλον και Πολιτισμός\Φωτιά\Φυλλάδιο\Zone_Naos Apollona sxedi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1772816"/>
            <a:ext cx="4965700" cy="2908300"/>
          </a:xfrm>
          <a:prstGeom prst="rect">
            <a:avLst/>
          </a:prstGeom>
          <a:noFill/>
        </p:spPr>
      </p:pic>
      <p:pic>
        <p:nvPicPr>
          <p:cNvPr id="2051" name="Picture 3" descr="C:\Documents and Settings\User\Τα έγγραφά μου\Fujitsu-Siemens\1. ΙΘ΄ Εφορεία\1. Έγγραφα ΙΘ\Προς ΥΠΠΟ\Εκπαιδευτικά\Εκδηλώσεις διάφορες\Περιβάλλον και Πολιτισμός\Φωτιά\Φυλλάδιο\Κάτοψη ναού Απόλλωνα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501008"/>
            <a:ext cx="3805237" cy="2803525"/>
          </a:xfrm>
          <a:prstGeom prst="rect">
            <a:avLst/>
          </a:prstGeom>
          <a:noFill/>
        </p:spPr>
      </p:pic>
      <p:sp>
        <p:nvSpPr>
          <p:cNvPr id="4" name="3 - TextBox"/>
          <p:cNvSpPr txBox="1"/>
          <p:nvPr/>
        </p:nvSpPr>
        <p:spPr>
          <a:xfrm>
            <a:off x="2843808" y="764704"/>
            <a:ext cx="3473836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b="1" dirty="0" smtClean="0">
                <a:solidFill>
                  <a:srgbClr val="233D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Ιερό του Απόλλωνα στη Ζώνη</a:t>
            </a:r>
            <a:endParaRPr lang="el-GR" b="1" dirty="0">
              <a:solidFill>
                <a:srgbClr val="233D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4 - Έλλειψη"/>
          <p:cNvSpPr/>
          <p:nvPr/>
        </p:nvSpPr>
        <p:spPr>
          <a:xfrm>
            <a:off x="2123728" y="4437112"/>
            <a:ext cx="1296144" cy="1008112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7" name="6 - Ευθύγραμμο βέλος σύνδεσης"/>
          <p:cNvCxnSpPr/>
          <p:nvPr/>
        </p:nvCxnSpPr>
        <p:spPr>
          <a:xfrm flipV="1">
            <a:off x="2843808" y="3140968"/>
            <a:ext cx="4248472" cy="1728192"/>
          </a:xfrm>
          <a:prstGeom prst="straightConnector1">
            <a:avLst/>
          </a:prstGeom>
          <a:ln w="571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13 - Έλλειψη"/>
          <p:cNvSpPr/>
          <p:nvPr/>
        </p:nvSpPr>
        <p:spPr>
          <a:xfrm>
            <a:off x="1187624" y="5229200"/>
            <a:ext cx="792088" cy="576064"/>
          </a:xfrm>
          <a:prstGeom prst="ellipse">
            <a:avLst/>
          </a:prstGeom>
          <a:noFill/>
          <a:ln w="57150">
            <a:solidFill>
              <a:srgbClr val="3F6E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16" name="15 - Ευθύγραμμο βέλος σύνδεσης"/>
          <p:cNvCxnSpPr/>
          <p:nvPr/>
        </p:nvCxnSpPr>
        <p:spPr>
          <a:xfrm flipV="1">
            <a:off x="1835696" y="4293096"/>
            <a:ext cx="4752528" cy="1296144"/>
          </a:xfrm>
          <a:prstGeom prst="straightConnector1">
            <a:avLst/>
          </a:prstGeom>
          <a:ln w="57150">
            <a:solidFill>
              <a:srgbClr val="3F6E1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23 - TextBox"/>
          <p:cNvSpPr txBox="1"/>
          <p:nvPr/>
        </p:nvSpPr>
        <p:spPr>
          <a:xfrm>
            <a:off x="2123728" y="4005064"/>
            <a:ext cx="688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</a:rPr>
              <a:t>ναός</a:t>
            </a:r>
            <a:endParaRPr lang="el-GR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25" name="24 - TextBox"/>
          <p:cNvSpPr txBox="1"/>
          <p:nvPr/>
        </p:nvSpPr>
        <p:spPr>
          <a:xfrm>
            <a:off x="1835696" y="5805264"/>
            <a:ext cx="1006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>
                <a:solidFill>
                  <a:srgbClr val="233D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</a:rPr>
              <a:t>βωμός</a:t>
            </a:r>
            <a:endParaRPr lang="el-GR" b="1" dirty="0">
              <a:solidFill>
                <a:srgbClr val="233D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1027" name="Picture 3" descr="G:\Η Λατρεία των θεών στην Αρχαιότητα\1η δραστηριότητα_P.P\ZONE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4653136"/>
            <a:ext cx="3244377" cy="1950715"/>
          </a:xfrm>
          <a:prstGeom prst="rect">
            <a:avLst/>
          </a:prstGeom>
          <a:noFill/>
        </p:spPr>
      </p:pic>
      <p:pic>
        <p:nvPicPr>
          <p:cNvPr id="1028" name="Picture 4" descr="G:\Η Λατρεία των θεών στην Αρχαιότητα\1η δραστηριότητα_P.P\ZONE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484784"/>
            <a:ext cx="3851920" cy="2051515"/>
          </a:xfrm>
          <a:prstGeom prst="rect">
            <a:avLst/>
          </a:prstGeom>
          <a:noFill/>
        </p:spPr>
      </p:pic>
      <p:pic>
        <p:nvPicPr>
          <p:cNvPr id="1029" name="Picture 5" descr="G:\Η Λατρεία των θεών στην Αρχαιότητα\1η δραστηριότητα_P.P\ZONE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0151" y="4797152"/>
            <a:ext cx="3273623" cy="1824967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9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3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  <p:bldP spid="14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960842" y="495085"/>
            <a:ext cx="3359638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Ιερό της Δήμητρας στη Ζώνη</a:t>
            </a:r>
          </a:p>
        </p:txBody>
      </p:sp>
      <p:pic>
        <p:nvPicPr>
          <p:cNvPr id="2050" name="Picture 2" descr="G:\Η Λατρεία των θεών στην Αρχαιότητα\1η δραστηριότητα_P.P\Α.Χ.Ζώνης αεροφωτογραφία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80646"/>
            <a:ext cx="9144000" cy="5077354"/>
          </a:xfrm>
          <a:prstGeom prst="rect">
            <a:avLst/>
          </a:prstGeom>
          <a:noFill/>
        </p:spPr>
      </p:pic>
      <p:cxnSp>
        <p:nvCxnSpPr>
          <p:cNvPr id="6" name="5 - Ευθύγραμμο βέλος σύνδεσης"/>
          <p:cNvCxnSpPr/>
          <p:nvPr/>
        </p:nvCxnSpPr>
        <p:spPr>
          <a:xfrm>
            <a:off x="5292080" y="908720"/>
            <a:ext cx="1440160" cy="1296144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 descr="G:\Η Λατρεία των θεών στην Αρχαιότητα\1η δραστηριότητα_P.P\Δήμητρα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198912"/>
            <a:ext cx="2016224" cy="3751800"/>
          </a:xfrm>
          <a:prstGeom prst="rect">
            <a:avLst/>
          </a:prstGeom>
          <a:noFill/>
        </p:spPr>
      </p:pic>
      <p:pic>
        <p:nvPicPr>
          <p:cNvPr id="2053" name="Picture 5" descr="G:\Η Λατρεία των θεών στην Αρχαιότητα\1η δραστηριότητα_P.P\λατρευτές 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2708920"/>
            <a:ext cx="1895002" cy="2278800"/>
          </a:xfrm>
          <a:prstGeom prst="rect">
            <a:avLst/>
          </a:prstGeom>
          <a:noFill/>
        </p:spPr>
      </p:pic>
      <p:pic>
        <p:nvPicPr>
          <p:cNvPr id="2054" name="Picture 6" descr="G:\Η Λατρεία των θεών στην Αρχαιότητα\1η δραστηριότητα_P.P\λατρευτές 4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2852936"/>
            <a:ext cx="1396723" cy="1825200"/>
          </a:xfrm>
          <a:prstGeom prst="rect">
            <a:avLst/>
          </a:prstGeom>
          <a:noFill/>
        </p:spPr>
      </p:pic>
      <p:pic>
        <p:nvPicPr>
          <p:cNvPr id="8" name="Picture 3" descr="G:\Η Λατρεία των θεών στην Αρχαιότητα\1η δραστηριότητα_P.P\Demeter_persephone-Hades\coins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987460"/>
            <a:ext cx="2880320" cy="149776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72222E-6 -4.07407E-6 L -0.60347 0.18241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00" y="9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30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85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Η Λατρεία των θεών στην Αρχαιότητα\1η δραστηριότητα_P.P\latreyte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383" y="0"/>
            <a:ext cx="9116474" cy="4896544"/>
          </a:xfrm>
          <a:prstGeom prst="rect">
            <a:avLst/>
          </a:prstGeom>
          <a:noFill/>
        </p:spPr>
      </p:pic>
      <p:pic>
        <p:nvPicPr>
          <p:cNvPr id="4100" name="Picture 4" descr="G:\Η Λατρεία των θεών στην Αρχαιότητα\1η δραστηριότητα_P.P\μάτια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4725144"/>
            <a:ext cx="5040560" cy="199384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G:\Η Λατρεία των θεών στην Αρχαιότητα\1η δραστηριότητα_P.P\Zeus-Hera\imagesU3UYYD8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412776"/>
            <a:ext cx="6583462" cy="3528392"/>
          </a:xfrm>
          <a:prstGeom prst="rect">
            <a:avLst/>
          </a:prstGeom>
          <a:noFill/>
        </p:spPr>
      </p:pic>
      <p:sp>
        <p:nvSpPr>
          <p:cNvPr id="3" name="2 - Ορθογώνιο"/>
          <p:cNvSpPr/>
          <p:nvPr/>
        </p:nvSpPr>
        <p:spPr>
          <a:xfrm>
            <a:off x="3590801" y="5085184"/>
            <a:ext cx="24933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b="1" dirty="0" smtClean="0">
                <a:solidFill>
                  <a:schemeClr val="accent5">
                    <a:lumMod val="50000"/>
                  </a:schemeClr>
                </a:solidFill>
                <a:latin typeface="Segoe Script" pitchFamily="34" charset="0"/>
              </a:rPr>
              <a:t>Τιτάνες - Θεοί</a:t>
            </a:r>
            <a:endParaRPr lang="el-GR" sz="2000" b="1" dirty="0">
              <a:solidFill>
                <a:schemeClr val="accent5">
                  <a:lumMod val="50000"/>
                </a:schemeClr>
              </a:solidFill>
              <a:latin typeface="Segoe Script" pitchFamily="34" charset="0"/>
            </a:endParaRPr>
          </a:p>
        </p:txBody>
      </p:sp>
      <p:pic>
        <p:nvPicPr>
          <p:cNvPr id="4" name="Picture 2" descr="G:\Η Λατρεία των θεών στην Αρχαιότητα\1η δραστηριότητα_P.P\Zeus-Hera\imagesQT30U13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052736"/>
            <a:ext cx="7493244" cy="4392488"/>
          </a:xfrm>
          <a:prstGeom prst="rect">
            <a:avLst/>
          </a:prstGeom>
          <a:noFill/>
        </p:spPr>
      </p:pic>
      <p:sp>
        <p:nvSpPr>
          <p:cNvPr id="5" name="4 - Ορθογώνιο"/>
          <p:cNvSpPr/>
          <p:nvPr/>
        </p:nvSpPr>
        <p:spPr>
          <a:xfrm>
            <a:off x="3376800" y="5661248"/>
            <a:ext cx="42195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Οι Θεοί</a:t>
            </a:r>
            <a:r>
              <a:rPr lang="el-G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8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του</a:t>
            </a:r>
            <a:r>
              <a:rPr lang="el-G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Ολύμπου</a:t>
            </a:r>
            <a:endParaRPr lang="el-GR" sz="28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User\Τα έγγραφά μου\Fujitsu-Siemens\Αρχεία από 15\Μαρώνεια Φωτογραφίες διάφορες\Νομίσματα λευκώματος (Δόμνα) 027.t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1196752"/>
            <a:ext cx="5760640" cy="5108874"/>
          </a:xfrm>
          <a:prstGeom prst="rect">
            <a:avLst/>
          </a:prstGeom>
          <a:noFill/>
        </p:spPr>
      </p:pic>
      <p:sp>
        <p:nvSpPr>
          <p:cNvPr id="21506" name="AutoShape 2" descr="data:image/jpeg;base64,/9j/4AAQSkZJRgABAQAAAQABAAD/2wCEAAkGBxQTEhUUEhQUFBUXFxUTFRYWFBQVFBgUFBUWFhUUFhQYHCggGBolHRQUITEhJSkrLi4uFx8zODMsNygtLiwBCgoKDg0OGxAQGy0kICQsLCwsLCwsLCwsLCwsLCwsLCwsLCwsLCwsLCwsLCwsLCwsLCwsLCwsLCwsNywsLDcsN//AABEIAN4AoAMBIgACEQEDEQH/xAAcAAACAwEBAQEAAAAAAAAAAAAEBQIDBgEABwj/xAA5EAABAwMCBAMGAwgDAQEAAAABAAIRAwQhEjEFQVFhcYGRBhMiMqGxwdHwFCMzQlJicuEHFvGCFf/EABoBAAIDAQEAAAAAAAAAAAAAAAMEAAECBQb/xAAoEQACAgIDAAICAgEFAAAAAAAAAQIRAyEEEjETQQUiUWGRFCMyUqH/2gAMAwEAAhEDEQA/AAJXV4hdXjT1hxRKkuhqhDkriZ2vAqz86dI6uwmf/WmM/iVQOcAD6GVh5Yx9YOWWKMuV0hbG2sLbYMfV8i4fkj6diAcWoH+RaPwWf9QvpAXyUj5+Qvaey+jts6hGGUmDpM/YKLrOvp+Wl2OZ9Fn55f8AX/0r/Uo+ckKBK3vEbOpADaVN0AA/EJJ5mISGrw+oSf3HkCCiRy36iLkIQyuFNX2zQfjY5niCFAcPa75Hjz/NE7o2ssWLF5FXPD3s3bjqMhDALSd+BNPwiuFdC8WqyEVEqcLxCtEDHBcAUoXgUCww34JwI1sudpYNyMk+CfW9ClTdpo0tbh/M7l3JI+yVcCo6mE63DScNG3We/gtXZXIc34tx6pbJl/amzn55S7EG0qhHxvDR/YJd4SVylas3DBjcn4j6lEaQ90hxCut7YgnKAk5eC3mybLlrRDRv5KH7TIyAVnql+WVC1xgzz6KyrfjSS6WjkcZQpfM2EWGL2PhVaTE5Q/FLrS2QcgjMTvzWdteIh9XTTnAkkyT2VtS+a+W4A2kzBPNGfdKmivjVnq3ERJJAIzkGDPjyQwpkiWyZPcOjxS6/YKcue3SJGkBwye46Jn7N1zJBIdkHBnxCJLH1j2J4H0aLtOc+c+IQVaypvJ/dAd2/CR5hO7sNEFvPkPxQr6bozgATHJC7ST0ROxDe0fd/BTcXE8z9kquNJjXTLD1Gx/CE9ps1PB6nH2R1PhTSSx0u28B2ymMeSlstycXow9S2jIyOo/EKhae84Mabz7sh0ZLT+B5+aArWjaklvwv5tOJ/IpmOVMZx5b0xMuFW1KZBgjKrcEUOGlchTIXoQAyG3AKjhrgSMT19E7o1ciMpN7PDLsxj69E1qPG4AbEB45tP9Ucwkc8e0mJZX+4+tohUG+0E7x0AkQUptX13fIPh2l2B4jqmLaYDYILpMuPdAacEhdpWxfxqmKzdbcPE7jcDkVmv2O5ftSc3+5xkDyW3p0MyBpA6Y9Sr33AAicdESHM6/VlU/oS+z/DzR+fLju7EIL2hsakzTAc2SdBmZ7ELT0G6uw/WV59UD5olDjypd+zIz53SsLt7nRSLQcZM481pfZ/h5ptjTCcGqOg/W666q2MAAcuqJm5csiqqL6tF9BzHA5yIBbicc0v4lc4LW4B36hRveHU6ucg/1AwfUJZVtvctPuzqE5BdmexKkZxmkl6SMK2y1zgwSPI9wuX3F6tNksAcDvnKW1qtR7g0sNNoiZMkptQIDZxqJgYkAeCLXx1ZTQu4Zce9c5xaWbA6jv3AU72lSbLi4mPlgZnxV1zSa2XTPXn/AOJNV/eOE7TstxqUrXhpeWUOqCoIfh/I9UC5sbp7W4HULNWBGRnKWubqGcOH1CajJPwPiyVpnnBdC8pM3wsWPD2wikwatz8XlyTKmNbmue0AZgnd3j2S+xsKj3tq1Yj+Vvhtj19E8bpeMjDTI7pDM0npnPyO2dtwRMEgdDkLjjoPj35eaA4jxH3T4cCQctPXqFZZ1hUBBHKfDoEB45+vwwkgp1yDgERzK4aDTkkmMxOEI97GjTMHb/cJe/iFYnS1oPIEAknyVxwuX/HRrQ+99B3jafJTMP8A9JfwyxeBqqzqMwOnig7m5q0jJbLdsfRV8NypMyqHDmNHjkKipVpxk7ckkp8RNR2SQOc7+EIl1ag4xJJG4Bx4boj47T3ZtDKtrI+GMqNF4ptJIDnHwOfBLrnihj4R6SfKI+qlZ3ToAeDJmBEeMlRYpJWXSZJtUvc0QDzdAiB3ULy791MtLm84zHcL13dhpAaMnocY8u6p9+CWBxEk7dgN0aENptaMtC284l70DSIBkmclDsqnUA2JGeueQKlxfhZ1y0nPzR8Lc5RfB7cU2kgCcBvPJ5pxvHGFoE+17ALq/rOJbVDwThoaCB5nmFZWtnkAw6R2KZ17cmS4kxvKScQ4u5vw0iekq4S7uoKjK/smmXC7EuOo/K085yfyQDKZJAAknotRZMIYGtwQDII5jdAzTcY6OnlnSoLqVy1kuiBz2H12QlzUqVfiouGMGdj4FUmtrBhzSNjOqfCFSa4p/CS1hjnjH9spaOP/ACJoKddtjTUO255z1BQzLhrcUdVRztvHulFCi66q6WDPM4gDqeq33DuG0rRgDcvO7jkn8gmlx4xVyYLJmrS9E9n7L1Kh116mkn+VsT4J1RtaNAQwDV13J8eiLqUw7Y6SqKdjB/HqqySdVFC92/2ZRTqT4fVTurQEYz2V37C0gwfJTs6U74S0cTumvTbmltMT3vBKbwRpIIE9P/Vl732fqAfAfh3iYPovpvugBkyhq2nTsegxn0T3SUPGYjmZ8voca92Q2ox0DoOnJWVOJvuTDBpAG5HXpPNO+N8IBnrvPPwhZA1qlORBd5BagoT2l+wzGTDrCi5j5qPLnZA6R+abVa1Jo1EgOSK3oVa0uJDCNgf1le4dwsucTVeIby5ekqZMcXuUvPpBE/4GdO9NR2NhnYj6qt3EDTdgA5gtmM8jKru7sMdDJI7AZ8FRRqGqHS0iTHdUoKra0Zkd4pxR1UluAwbxsTzE80vpUs6vTsFBtsWuILiWjYFESmHUVUQ/Hw6uRo+B1Gsl7gSRAECY8lK8vGtJqAHS/MZkHqRyQNs2QCHaDPqFx94Wy0jUJ36E9+qT62ypq5Nl7r8/OxmpvPGD08Uq4rxMVSAGRGNjjsFfXrADSXaWj+XIKBtWS+Rtv6I0IxX7UDZqvZykaQgYJgn8AnFxcknO6Q0+IBuBko2hca9wfJc3N3k234bUI+jUPcRvn8lLh987V8eP1ul5rlvzNMev0VV7cgFpLsHAz+Wyxj7pg5QXhtKIa0Y5+cqq4JJBA2znCH4NVBp9SEBx/j7LedYzGIO/kum5KUFS9Od1ak0NqtTSOfVD1bpmxdB8YWLbx24uXEMEDsYAHdxwFyvbO51qM/5kn1WZd7DLGq2aHibmkZcM+HNY3ilvGxVd3dGmYd3hzSC0+BQn7S50SVUcUlLsHi60Qq0LgjSwt09ecdlW+6qsApmjqPInI8ZVrahp7vhvfb8wqK/F9bg1pAA3Jx9U5Hs/pNGr/sKtXOptL6mkuPY47AIm2vS52wH66ckHUvW1Ia0ztJGwj7qN9RNJssnO/OfPksSipaktstFt+fjPkUNqVLapPzbqQKnWtD2OWhzY1dLgNwTBCY39m4AmjE8xjPqldH5x4j7rZiiBBAz4JDPkeNpoDmSsxj+HvjVVA+hM88clbw21JmBjaefknd7wM1DOoxuQibS2DAByEn6K5clOP9gRfV4LU3YJwhX2twBsWN5Rz9FuLO5Bbv8An6IO9pVGEmmJaf5e/gq7NLWwCyO6ZjqdtWnD3z6ol9pUcIe06t2kCAVo2e+Py0QD3Ca0bJ2C92RmAIb59USLnL6KllSZX7OUopCRB2PksT7X2uq4IzHqZ6Qtzw92kOjmTCzj6Guq8nqtfNVJA432bYip8KuCwNDSyn02Jnqdyou9n3RlpHdainY1aZPu3mOhz+vFA1RXd8Bf6CVcsrCRENDgji7SDMn4m7gd56qy74T7rY84I3Wz4Zwn3TMzqOZJ+3dZvjs6gfU9/wA1JSldM1FpsWPbj4m479OqjTsKIaZgyOYzP4JvaP1gNc3UIJ8YPXyR1t7FtfpcXO0xJbOPBXicpOk6NSmorZlbO0Y0SHADlI59sofjlzB0Qdpzvvuvo7Lam0adLQBgQPzXzz28gXOMS1u3mtYMiyZKIpiZr1YHIWm5ENcnGhmDHNNwDgTtIlb6jxK2MEVmbfLIXzuohKzkn8Smtl58fb7Pqra7SCRHbOFkTx4ftRYCC1w0f/Sxv/6dRnyvc3wJSmrelrg4HIM+e8omH8ctiUpKB9fo3Gl0pzS4iIkrEezvHW3LMxrEah17rSWwl3QBc3Jjnin1YRqM42aW1uZ+aOwULq+iQYAwPVLWvdJjbbw81VcaQ0a5mfsmPmmoi3wqwi2qY36pNUqxVI7hH0agBIBHXcc0BUu6QrQ4jMdMJPE5SyB3GkaWwILcxP4IKk9gcXOLQJgdygrTiIE6YIJLZkKri9cNwMkDtueadytWmgUIO6GHF7j4QBBIPUgjuspxR5cdO+23UlFMry1znmdgJiZ+6naN/ncM8uRWJ5Pthow66D7O1AaBtAj03+y0NC5AZpG4b91nreuXP3xB/X1RYwBHT7oMc7xXJfZnJj7umRcV8+9vhFdvdg+5X0BwWF/5Bp/vKR/tI9CFPxr/AN//ACEnqJmqKJYEPRCLphdubCYxtWal1wE2eEJVpJPHKhucbRm7slJrly1dxaSllzw5dTDmijkcjBJ+CvhHFXUKge0559COi+t+zftXQrtydLubTvPZfJ61hCDIc04JBRM/HxchX9/yJxnkxafh+kGVmafhIjc5+6U+09J1Sj+7JkGQvkPC/ayvSI+Mub/MD9pW9/7M97IpU3PBE4B58pXJz8XNikqqhzFOM/DK3Vxc0jDnOPRUWtvWqvnUfA7pjf8AEHO/iUi3yMyhaF+9ny/XH3Tce3XSVlyW/Tc+zdkGtAcSTg9pRN1bHWS4yJ6+iznBeNPn4wYOBAxPVaYu+GTvuuNyFOMth4JeopFEOgTAGVNzsD7eaucdLds/nshqx+BxON4Ph/uUBXI2EWTgZI3x6JrTp/CCs7wQEO6iIT61Jj1CHmqLoxKzr1jf+Qaf8I/5D7fkti8rMe3LJpMP933BWvx8qzI01oxdJqKY1V02ohrV3ZvYfHEcaVW5iIIUYXPUhugN1FCVbdNdKqqMRY5GZlGxBc2qUXVrutZUpyltzbp7DnYjyOOmjI16UJ57M+1brb4HyWH1H+kPd2nZKbiiuj+maPWWzkShPDLtE+gn21tzv9Qhb72stg06QHGMCF87qtVLlmH43CnasxPnT/g+lexPGzcOeypGAHNAxgHP4LdgYH66r4d7OXppXFNw/qA8jj8V9utqmpsdMFcf8vx/jyJx8Y7wcvyQ36eNcEtjkT/r8VVdNDwBOO34+qrcyJO3NWW9AgHlG3gf0FzEktodL7QwYCaWUxnqYSnhrd9yepTa0O/igZfWZkSezOVnPbRv7pvZy0jykPtcJtz4hVw3WaJcTEUgimtVNJEtXdm9jeNaGpXoXXNXAkQ5whRe1TKiVaIUOYhqtBH6VF7ESM6KasSV7bslN3Y9lq6lFB1raU3i5FC2XApGIuLLsgH25C3NaylA1uGdl0sXMX2crLwG/DN8ItHPrU2tEkuEL7e+iRBp7nlzIWM9jOGNZVdUcPlGPErbU3mZ7gLk/leR8k4pfRfF47xplIcXCY+kKyk86QCI3g+kfZSDAHHMh33VdTfSd+S5f9D1aCLV2k+Gf16o+1690saYJ8Eytn4CXyGZBFRqSe1DJt39oP1TlzpS3jbdVCoP7T9FnjussX/ZUUfP6SKYEPRCLYF38jHcfgyXIU4XikbDEF5SKiVZDwXIXV4qEOEKpzFaVwrSZAV1FVG3Rq41skDuiKbMy8H9patpUwAO7j1KukYI5lC1amkaSeg9cLtSoA4AHaSfwCQlFydsR1Z28eNYG0CVxtRwM4M4nAnzXqlNpDnE5JAb4eCEeHMMGCPGdluMdEuw5kvdBGnlk567eSbMpQB3yldlX+HUTy8+6ba5E9dkDP8AxRh3YTStw5sylV82abx/afsi21sEApfxeoRSdG8QqhTcUkVBNXZhaARQCGoDKLYuzMfx+DFcKlpUSkgpyFwqS5CshFeXYXlZCMLhVigVZCJVNSoW5Cvcqa7JWo+lNWg3h97RcZquh3ITjPMIV3FGhzg4F3IFpEEcp6LN8VtXnZIfc3LHamavwXRxcSE1dnIzSeOXh9Dt3OB948mBkNMeU9VaOJhwhuXEk7dVlLD2jMaazS09xLT+SYVeMNiKQEn+kfihT4sk9o1HIn4G8U9oG2zWg57dcdOiWv8A+SHHZoA/xQtDgxqHVUz0k7IwcBp/0hE+PixVTVsjw557WgR/t8/lg9Q1Vf8AcalTEuM9gjjwKn/SFynwRgMgBb7cRLUSLj8i9tBFm4kSd0c1VUqQCuSM5W9HTxxaWw8qJUyFFK0as4uFSKirolkV5cCkrolkSvKQCiVC7OELkLpK8tFWVPpAqBth0VxXQFpSaKpAbuHsO7R6K2naNbs0DwCvK4CtfLOqsz0indHA1eXSuFY9N2RK4F0qK0iHiuEry8VZdn/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0" y="-1265238"/>
            <a:ext cx="1905000" cy="26479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7" name="6 - TextBox"/>
          <p:cNvSpPr txBox="1"/>
          <p:nvPr/>
        </p:nvSpPr>
        <p:spPr>
          <a:xfrm>
            <a:off x="4306442" y="430921"/>
            <a:ext cx="3414140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Ιερό Διονύσου στη Μαρώνεια</a:t>
            </a:r>
            <a:endParaRPr lang="el-G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G:\Η Λατρεία των θεών στην Αρχαιότητα\1η δραστηριότητα_P.P\Διόνυσος μάσκα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780" y="733345"/>
            <a:ext cx="3188804" cy="3981397"/>
          </a:xfrm>
          <a:prstGeom prst="rect">
            <a:avLst/>
          </a:prstGeom>
          <a:noFill/>
        </p:spPr>
      </p:pic>
      <p:pic>
        <p:nvPicPr>
          <p:cNvPr id="5123" name="Picture 3" descr="G:\Η Λατρεία των θεών στην Αρχαιότητα\1η δραστηριότητα_P.P\Dionysos\coin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330919"/>
            <a:ext cx="2771800" cy="141951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1.94444E-6 2.51619E-6 L 0.22587 -0.00463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00" y="-2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:\Η Λατρεία των θεών στην Αρχαιότητα\1η δραστηριότητα_P.P\600px-20100913_Ancient_Theater_Marwneia_Rhodope_Greece_panoramic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06168" cy="2564904"/>
          </a:xfrm>
          <a:prstGeom prst="rect">
            <a:avLst/>
          </a:prstGeom>
          <a:noFill/>
        </p:spPr>
      </p:pic>
      <p:pic>
        <p:nvPicPr>
          <p:cNvPr id="6147" name="Picture 3" descr="G:\Η Λατρεία των θεών στην Αρχαιότητα\1η δραστηριότητα_P.P\600px-20100913_Ancient_Theater_Marwneia_Rhodope_Greece_panoramic_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409728"/>
            <a:ext cx="9127548" cy="2448272"/>
          </a:xfrm>
          <a:prstGeom prst="rect">
            <a:avLst/>
          </a:prstGeom>
          <a:noFill/>
        </p:spPr>
      </p:pic>
      <p:sp>
        <p:nvSpPr>
          <p:cNvPr id="4" name="3 - TextBox"/>
          <p:cNvSpPr txBox="1"/>
          <p:nvPr/>
        </p:nvSpPr>
        <p:spPr>
          <a:xfrm>
            <a:off x="2123728" y="3212976"/>
            <a:ext cx="4516108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Αρχαίο θέατρο στη Μαρώνεια</a:t>
            </a:r>
            <a:endParaRPr lang="el-G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- TextBox"/>
          <p:cNvSpPr txBox="1"/>
          <p:nvPr/>
        </p:nvSpPr>
        <p:spPr>
          <a:xfrm>
            <a:off x="376710" y="476672"/>
            <a:ext cx="3350020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Ιερά του Ήρωα Ιππέα</a:t>
            </a:r>
            <a:endParaRPr lang="el-G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484784"/>
            <a:ext cx="6779357" cy="5084518"/>
          </a:xfrm>
          <a:prstGeom prst="rect">
            <a:avLst/>
          </a:prstGeom>
        </p:spPr>
      </p:pic>
      <p:sp>
        <p:nvSpPr>
          <p:cNvPr id="5" name="4 - TextBox"/>
          <p:cNvSpPr txBox="1"/>
          <p:nvPr/>
        </p:nvSpPr>
        <p:spPr>
          <a:xfrm>
            <a:off x="4067944" y="565229"/>
            <a:ext cx="4960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Θεραπευτής, κτηνίατρος και σωτήρας θεός,</a:t>
            </a:r>
          </a:p>
          <a:p>
            <a:r>
              <a:rPr lang="el-GR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Προστάτης της γεωργικής καλλιέργειας</a:t>
            </a:r>
            <a:endParaRPr lang="el-GR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31974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48680"/>
            <a:ext cx="8068776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602648"/>
      </p:ext>
    </p:extLst>
  </p:cSld>
  <p:clrMapOvr>
    <a:masterClrMapping/>
  </p:clrMapOvr>
  <p:transition spd="slow">
    <p:split orient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332655"/>
            <a:ext cx="3760516" cy="2820387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16380"/>
            <a:ext cx="3995936" cy="2852936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573016"/>
            <a:ext cx="3995936" cy="2782226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69" y="3574314"/>
            <a:ext cx="3707904" cy="278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311372"/>
      </p:ext>
    </p:extLst>
  </p:cSld>
  <p:clrMapOvr>
    <a:masterClrMapping/>
  </p:clrMapOvr>
  <p:transition spd="slow">
    <p:split orient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archaiologia.gr/wp-content/uploads/2013/12/Benaki_eikones_281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688"/>
            <a:ext cx="4752528" cy="5136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4 - TextBox"/>
          <p:cNvSpPr txBox="1"/>
          <p:nvPr/>
        </p:nvSpPr>
        <p:spPr>
          <a:xfrm>
            <a:off x="4499992" y="5949280"/>
            <a:ext cx="4002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Ά</a:t>
            </a:r>
            <a:r>
              <a:rPr lang="el-GR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γιος Γεώργιος ο </a:t>
            </a:r>
            <a:r>
              <a:rPr lang="el-GR" b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Δρακοντοκτόνος</a:t>
            </a:r>
            <a:endParaRPr lang="el-GR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504912"/>
      </p:ext>
    </p:extLst>
  </p:cSld>
  <p:clrMapOvr>
    <a:masterClrMapping/>
  </p:clrMapOvr>
  <p:transition spd="slow">
    <p:split orient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TextBox"/>
          <p:cNvSpPr txBox="1"/>
          <p:nvPr/>
        </p:nvSpPr>
        <p:spPr>
          <a:xfrm>
            <a:off x="1763688" y="1700808"/>
            <a:ext cx="5184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solidFill>
                  <a:srgbClr val="233D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Ομαδική Δραστηριότητα</a:t>
            </a:r>
          </a:p>
        </p:txBody>
      </p:sp>
      <p:sp>
        <p:nvSpPr>
          <p:cNvPr id="4" name="3 - Ορθογώνιο"/>
          <p:cNvSpPr/>
          <p:nvPr/>
        </p:nvSpPr>
        <p:spPr>
          <a:xfrm>
            <a:off x="1619672" y="3068960"/>
            <a:ext cx="604867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l-GR" sz="2400" b="1" dirty="0" smtClean="0">
                <a:solidFill>
                  <a:srgbClr val="233D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Προσπαθήστε να βρείτε στο ΜΟΥΣΕΙΟ </a:t>
            </a:r>
          </a:p>
          <a:p>
            <a:pPr algn="ctr">
              <a:spcBef>
                <a:spcPts val="1200"/>
              </a:spcBef>
            </a:pPr>
            <a:r>
              <a:rPr lang="el-GR" sz="2400" b="1" dirty="0" smtClean="0">
                <a:solidFill>
                  <a:srgbClr val="233D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3200" b="1" dirty="0" smtClean="0">
                <a:solidFill>
                  <a:srgbClr val="233D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σύμβολα</a:t>
            </a:r>
            <a:r>
              <a:rPr lang="el-GR" sz="2400" b="1" dirty="0" smtClean="0">
                <a:solidFill>
                  <a:srgbClr val="233D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ή </a:t>
            </a:r>
            <a:r>
              <a:rPr lang="el-GR" sz="3200" b="1" dirty="0" smtClean="0">
                <a:solidFill>
                  <a:srgbClr val="233D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αντικείμενα</a:t>
            </a:r>
          </a:p>
          <a:p>
            <a:pPr algn="ctr">
              <a:spcBef>
                <a:spcPts val="1200"/>
              </a:spcBef>
            </a:pPr>
            <a:r>
              <a:rPr lang="el-GR" sz="2400" b="1" dirty="0" smtClean="0">
                <a:solidFill>
                  <a:srgbClr val="233D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που ταιριάζουν σε κάθε θεό </a:t>
            </a:r>
            <a:endParaRPr lang="el-GR" sz="2400" b="1" dirty="0">
              <a:solidFill>
                <a:srgbClr val="233D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841449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2376120" y="1142984"/>
            <a:ext cx="46430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24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Ας προσπαθήσουμε όλοι μαζί </a:t>
            </a:r>
          </a:p>
          <a:p>
            <a:pPr algn="ctr"/>
            <a:r>
              <a:rPr lang="el-GR" sz="24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να ανακαλύψουμε </a:t>
            </a:r>
          </a:p>
        </p:txBody>
      </p:sp>
      <p:sp>
        <p:nvSpPr>
          <p:cNvPr id="3" name="2 - TextBox"/>
          <p:cNvSpPr txBox="1"/>
          <p:nvPr/>
        </p:nvSpPr>
        <p:spPr>
          <a:xfrm>
            <a:off x="3143240" y="2714620"/>
            <a:ext cx="29749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τον </a:t>
            </a:r>
            <a:r>
              <a:rPr lang="el-GR" sz="32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θεό</a:t>
            </a:r>
            <a:r>
              <a:rPr lang="el-GR" sz="24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ή τη </a:t>
            </a:r>
            <a:r>
              <a:rPr lang="el-GR" sz="32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θεά </a:t>
            </a:r>
          </a:p>
        </p:txBody>
      </p:sp>
      <p:sp>
        <p:nvSpPr>
          <p:cNvPr id="4" name="3 - TextBox"/>
          <p:cNvSpPr txBox="1"/>
          <p:nvPr/>
        </p:nvSpPr>
        <p:spPr>
          <a:xfrm>
            <a:off x="2000232" y="4143380"/>
            <a:ext cx="5325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που κρύβεται πίσω από τις εικόνες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image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428604"/>
            <a:ext cx="2190750" cy="4562475"/>
          </a:xfrm>
          <a:prstGeom prst="rect">
            <a:avLst/>
          </a:prstGeom>
          <a:noFill/>
        </p:spPr>
      </p:pic>
      <p:pic>
        <p:nvPicPr>
          <p:cNvPr id="1027" name="Picture 3" descr="F:\image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404664"/>
            <a:ext cx="1857375" cy="2600325"/>
          </a:xfrm>
          <a:prstGeom prst="rect">
            <a:avLst/>
          </a:prstGeom>
          <a:noFill/>
        </p:spPr>
      </p:pic>
      <p:sp>
        <p:nvSpPr>
          <p:cNvPr id="1034" name="AutoShape 10" descr="data:image/jpeg;base64,/9j/4AAQSkZJRgABAQAAAQABAAD/2wCEAAkGBxQSEhUSExQWFRUXFRUXFhUYFBgYFxQXFxQXFxgWFxUYHCggGB0mHBQUITEhJSkrLi4uFx8zODMsNygtLisBCgoKDg0OGhAQGiwlICYvLDAsLC8sLCwsNCwsNjcsLCwsLCwsLCwsLCwsLCwsLCwsLSwsLCwsLCwsLCwsLCwsLP/AABEIAMIBBAMBIgACEQEDEQH/xAAcAAABBQEBAQAAAAAAAAAAAAAAAwQFBgcBAgj/xAA/EAACAQIEAwUECQMDAwUAAAABAgMAEQQSITEFQVEGEyJhcTKBkbEHFCNCUnKhwdFigpIz4fEVU/A0Q0SDk//EABkBAAIDAQAAAAAAAAAAAAAAAAABAgMEBf/EAC4RAAICAQMCBAUFAQEBAAAAAAABAhEDEiHwMUEEUWGREyJxobEygcHR8eFCI//aAAwDAQACEQMRAD8Aw6iiigCVxPA3XCx4pSGje4awsY2DEWPUG29RVaH9Hk6y4eTDvY5TfKdmR9CP8gPjUDxjsdiEkbuYpJY9SCilio/C1tiP1p0BWqKeLwqYv3fcyZ/w5Gv8LVYeH/R9ipBdgI78jcn3gbUgKlRVzH0b4kHxPGB1uxPwtUlhvo9jW3eO79QLKP5oJKLZnVqW+qSfgf8AxP8AFa3w7s9hodViGbq3iP61KIg6UrJrE2YrHwuZtoZD/Y38UpJwTELvBJ/gT8q20ClEjvyosfwmYT/02b/tSf8A5t/FJy4SRRdkdR1KkfMV9Cw4EHevUvZ9XFioIPUb0yLxtHzlRWg8e+jLECZjCUKEkgE5St+VrWpvgvoxxJP2rIgvrlux+VqCFMo1qK13Ddi8PCLGMOebPZif2Fcl7J4Vt4QPykr8jQS+GzI6K1lexmDGvdH/ADb+adRcDw6arDGCOeUE/E0rD4bMcFPsLweeT2InP9th8TWvQ4aNPZjReeiAa+4U7sCBRZJYmY6/ZvFDUwP7gD8qZSYGVfajceqEftW1saRkF6a3E8ZiVFbJP2ahm9uJb9QLH4is/wC1fZR8Ic48URO/NOgb+abRBqit0UUUhBRRRQAUUUUAFFFFABRRVu7G9kHnkV5kKxDXXQv0FulADz6L+AYmWUzRqBFYqzMbBvJepBArU+zMX24fVSVKsOtjT7hMAhQJGAqrsALAegFexIqTszEKjtdCNlcgAo3S51B86mkNqtyVxEAJ2pFwqDammJ4g4JB0t8aicVxFr71Bs0KBzGynMfWmcz2vXJMUW3NN5XvVfPsToQaauLPtS+Hwhc708Xhg6inW4xrHOKdI99q9/wDTxTqGURjYUu3PIY7waW3vT4Yq1ulRX1tm2pDETMOdO+fuRolJceOlNJceDURJiT1pAzX5092gpIkppA1NGSkTJ514eU2sDUqE2daSky1NyfOhZKenbnkKxcC5p2gCjrTPvKDLRp355hY+RLik3w9zTZMRS8U9KqQEhDhDavWJjUqVdQwO4IuD6imcmPPWkRxAg61akVyRAYnsvgyxPcAX6O4HuAOlNcV2OwrjwgxnqrH5E1PYjE35UiiE7UUqI6Si8Q7DSoCY3WTytlP8VVZEKkgixBsR0IrcocORvVY7V9jO/bvoSqufaU6BvO/I1UxSg0ZlRTrH8PkhYrIhU+Y0PodjTWggFFFFAFx7A8EErGdxcKbKCNz1rUcMlqzX6O+MBT9XY2JN0PUnda0+HCORtR2LcdDoTm1eZGBBBtY7jrTeWFlG1NHlNJvnuX0iV7oyRkqczRjUfeK8vzW+VQkj05wkzo+dTYj9fKpPivD45QJo/CWAzKNrnp0PlTq3zzIXoddivFq8ZjT5IEG96VEaDnUGtueRNCeFBHpTkNbbWvAcWPOvGc9KCQvLirC1NhPfeuMKQYUluA/XEWpGbEXplI1utItIasUGRbCZq8d/SLtTzB8Ikk8Vsifjfwr8efuqxQ255EHI4stDSVKRcBBOrO+n3EAH+TkfKiXs8NxLl/Pb33Kn9qmoqyt5EQbmvOal8XhGifK1jvZhqpA5g10QraotVz6E1uho8teVcmlpcOtcjULU7FR1AfhqfIV7D6V6Q3uBbW2/S+v7V6gwKsgZWs92BjO1lBNwDtsaqlOMa1dxK22kJ5ia441pbDR335U8TDgnU05Tp7c6klGyLSMkgWqQw0dqWlCjb402TE6++q3Nsko0PmJpMmlosQDvRNIvKlXP3JEN2i4SMTA6aZiDlJ5NyNY3isM0bFHBVhuDW7JWbfSZEBNGeZQ3HPQ6GhFGWNMptFFFMqHfCcT3U0cn4XU/A1vOA4ixUFTcEAj0NfPda79HmMz4RB+AldfLb9DQTg9y5STZt6azIK8TYwDpUbicdfnQXoczT2JFLYXibICAFNxswuNRY3FRne3vtXpDT788waT6nnE8YsR9ZQRqTZZ0JZb8lkU6r+bWn/cm173U7MDdT6EV4OEiljeOUXV0ZdN1b7re461F8JiOEGHw+dszSnvbN9m8drrkv+b9KelSRU5vG/QmIgBeiWfpXvFWUkH49R1ppJiF5VHSXagZzpvXBSZxVCvQo89htnXNN5GpWRqX4HhVlnRHIC5gSPxWI8Pvq+C57lUmSnB+DqkYxEwDFheOM3AAOzNyPpSHF+MR4YAv9rKfu51YD1sbKPKpmbEs+IVXJFpLKtrjL933VQu2PBJZJJQMqAyC5zAZVvzPU726VL6lDbk6A9o8TinaKNm13jihZrf3/wC9SkvZDESoLgRDQsZGOZgNx3Y2vpreofgOKXBW+3SHrkLPn/xFrn1qwy9ssOSI1eWWZjl7vIV3H4m2vWWWedN1XGalgxJparK/wfHv3kmGkIUgjkSuQXAKDlfepLERlGtcHzBuKjAMTI5kDRwxqziRCSHUJyd/vE9NBrU0+FXwMjXWRQyk6HUDT0qyElJb9e/2IyjolsqXaxg7aU2kk1pedd/WmjirYtc/cTPcUlmQttmA/j9RSPaLh8yY5CF8LgW1uAWFv3rslwMw+6Vb/Eg/tWl47ApP3ci6eAWPW4BBqjxT0pSXZ/0LEk50+6K5w36vNDHnzR4gAqzhr+JfCcyHcWW9IzNYkaEcmGxHI+XpTriPZdWnkzXXNlljYNa118QFueYGucO4QqRyl2LGMqWsdXjGjEX5jrWCOTRllFvbf+WatN4lJfv+BnFCWO9Ohw/QE16wUH3rjLy8r7A+dOZJALVrTTVrnQhVDP6v0pxDguZofFDkBXpcSbUc/Izwy20qjfSPwUyqs6alAQw/p3v7quhe9I4mIMpB2IsfSiJXkVowWinGNQLI6jYMwHxrlTMojWl/RrcYdjyMht5aCs0rTOw84+qgLuCc1uvn+lNDXUnsZeo4vSmJkY02q9Y00WuVDuNqcxvTKM0ujinKHPcFIkoZa9HBLO0Ujk5YXYZQLtIzZSFXnbQk02wkRkYIu52/mrxPwxI1VEOUhTeT8N7Zj+Y9ax5pSgtudC6EIzfzGfcVixbPJIQkMKt4M5VSV5nIDce+k1lDC6m461NcSkjgzSkhb7NKDK2UaXjQmy3OutU7g/EkklkVFcIRnBdQLm9mIC6WJ1qPhptuu3+lueKS9efgmRXsGm5lF7UoGreo89jG5HtjTrheCmdg0UbMQd+QPrSMEGe/iCgWuzXsL7aDU1YMKW7oJETmA8Lq3gOuoCmxHmTajn5INjGTiDRzkSgZ0XKHVrrIttTfkQQRXrD4oTt3eRXQgxsDfm29zuSQST0UV4xrS4hZUYd00JXI7LZS2oYHkRb5027PIUlbvN2bwupGU2Htempppc9iqyK4l2RbBOJZIO/jDkqQ5XKupHh1B08qVOI75rw4XxuyALnAOUAtmL7XuAB61YsVK2LJiMrZB4AQNXO5sOY2HupTDcFTC3Ob7Rwc1vuqNkTox3JrLk8Pdb83NuPxOmLb69iB4ri52ZRie4wq2AcBu9eX7ozbC/pTvA8JLRIkc8cqi+R9VKjfLuQbdDSXB4I5Ju9kVmJLZwfZ6BPQW61ISYZFcGHKH/CmxXp5VLDiqVpV7kMuW46bs9YfhL6C6MRr4bE7WJ1NgPOmuK4GwLG4sBcm377frTrikLLGZDdRe3tanT2dudSHZnD95Z5WLW1CE+EH0p5ckca9f+EcUJTt9kV0YMKAcwYEa2VrDyva1W/sri82GVL3MbMgI6DUfp8qkuM8TVIiNBpYDSw91UXgPFD3joSBcq625lT+/wC9U/E1y0ssljahr8i44jFrIREUN0RnD3Ft9r8iBf4VGEZkZg+UeyXW11F+nS1R2N4w0Uym3skHKfvowsy+e9D9oI40aJI8ocDxHUsSR7P/AJyrmy2Ucj6rZ/VI0xTeqC77r6MT4Th44s4bIoexBH+qQd3Yne7UpiIipsRpyPUdfhaomW0kZTP3SxAO7M1xJqctr9drdameBzpJCqSSoJALsCMptuFV2NmNhvtRDM4S9CyUE4iSR08jhU716aE21Urcm1+Y3FjsdK5HBeunjkpRtGSSadDiPhqnY1HcaVYY2N9ApN/dU1hYCOVVP6SpCuElvpdbfGpNIrm9jEJpMzFupJ+JopOikUHasXYfiLR4lU3WQ5WHyNV2p/sVwx5sUhW4VCGZuluXvoA1LF4Mnao84YjcVdo8IpGppniMKl9a0KVIsRTSDelIwSbVN4pF1AUdBXWKYcFl1e3tHUA/0iq8viFBc9S7Hhc3se48P9WCneY6mx0jXlc9a88X7ZpGArZpGO0aje3M+VV2XjTIrE87knn5VCdm2aeR23cKdOZub2FYIv4srk9v8N8ofCjUVuPeLSYjHEmRjFHY5E0J169BVihfPhsOrhUkEYjJ0Cyd22UWbk1rEX3vUdCpYgAXJ0tVv4d2ezYd1kkRlOvdc1b8Qbka3XjxfKjm5PiZPnKdiYTHI8Z9pDZvIlQ3yYV7RqeDAxLxPFw4h2UFIWja4F7RKpBJ52A+FR3EeIYeGVVEmdc1mAte3W4qcvExi6fUWLG5q0T/AAnDFiF7vOzcgWLJzUlV0t6mrJhsDiYVCBEVVIbVxcm+umvzpLs72pwoTLGR7tPjTfiHa3UhBfzNZJeLdGiPhG3SVkf2o41NG/2hYISMmUeEMdCDb2gb/pTTBOJWiaWQshGW1iLEXNz03HrXZ+IPPcMCdQwAte6kMMpOgNxUy8yYhC0fdwpHdTLkztt4g0Y1BP4utC8a091yxZfBaeg3wePVZ+7ijACpdWy3uOYDdakpMHJiCr3CBCSCLeh0Y86pGGxGWRU0Ehc5SLgOjMMpyjZr3+NXmLECIZSLXUlrtrfqelbozU4qUTBKLi6YmvC4IyWYs5Y3N2CgnqQNB8a9YrGLGSFVI/CdQCSRbrzqGfiXisU7wbhNb67Hz23NdnkyhAMyM2+UBrdAWPzFNyreT2CMXJ0hv2glYwxshzKzi4sSwIvctyWq1Px7EwXyAgdau8sSlQOoF9d2tq1utUbtbixm+rpbNzG9ul65WSaySs7nhoLFDS+5B4rjuJnuzsbCo3BcbeLExyagKbNfmp0P81pHDezyR4cBrFiP99KpPbDgphaxNwwuPKpQkoyI5seuDUWaL2lhDJDKnTfqDtavUPDwsSysfa1HOx2K2Pnc++qf2W4uZIoFY3EZKkHyO3oRb9a1c4aObDtGttVEi9NALj5fClnx3Jx7SX3Rhw5ain3i/syBaJVDkqMhC94LCxVTfnsQSDeovtYY5oI5CGuxy92GAv1JI3FgLetKYXtLG6mOQBB7Di+viurEHoKiZkiTLHGxWWMaAguSVJIYfdII5Vz1GTXqjoakpb9yU4NxSUp3Txyd3ENJGlD5OllsGK8tL1bMIwyhhrcA/EVC4PjsolhikEEiSp3l+7yuqjcWOx99POFO5DZkCa+EXuSt9GPS/TyrV4TJUtPn/RVnhtZYIWAFUr6SYO9wsq2ucuYDzXW9XnCRXGtVX6QYsmGlZVLHIQAoubkHkK6LOfI+dqKCKKRUFaZ9FWHJjckWGfQ8zoPjWZ1t/ZfDqkEaroMin4gE0DirZZYmVd9a7NCjbUmqIRcnWm17nQ6UWX6RDF4Lwm29wfhrVZ7S8QDMEiYFQNden71c1a3Oq9xjsrDOxkBMb9U0zeo2PrVWXHrRpwZVB7lE4hj7rlOgG560hwvibRZniIDtcX6X0FPcd2HxWviWS3IHLf3WptDwzEwf/DPqWLfImorFSLZZ9UvQtODmVYIjGVzKLNqMxvvqaiMTNKXJSRrcx4v2pCLiko0aIR//AEkj9aew8TH3pAvpERVEosvjKNCnGMV9aiimcnvUAhlvoWA/05PeLg/lqrY7AmNvFcX9mwuzA8xVmnxUZBQuSrizARG/kQeVjY+6uYeEyRthnZS6AiN7WddLg2+8p6edbY3kh6o5k3HBmb/8y+zKvFGyaxBx1zsNfOw2qXwPHy2gYZh91jYn0POksB2JxDn7SQIt9TfMT7uXvqOk7NkTyQ57mMjW1s1wDe3vqmeNVcjRDNK0oLb6/wBGg8F7WQaLOpQ9baVYTwiKYiXDTNGzWuUeyv1De6sYMMsd1Y5xyVtQ3odwafYOeaCzRyNCN8jaqT5NUfh1uubknJy2ZtnDuFxCNTBCpcM4LNYt1tf997VziWFBJBVVGWzFRqxsLhL6tY1n3Zft28BeOUhQ5BU3Htk+I36WAFvM1o0eHLqk4YtfxDaxvy8hXQxy1Rs5mSGmTQyTCpGMhLBlUEs1gQm4UHz0FQnCZmxDGV1ysQFC5gyqFFvCfPe9MfpDwOKaM4mIsCf9RRvZeaW0AHMCq5wLjmJSMfZsRawIU/tWbxet0udzZ4FRTbZo3FsRHh4szsM1jpz2qldnOHCbEGd1LFmzHnpyFNcNw/E4+TxXVQfEzaBRz061feHYBcOgjjLEfiJsCfmazQhS56G6U1FevYbY7SS5FrDQVTu3kmcrbyUep0q38VI/uAvoeXpVY4RgvrOKznWKIhj0L8l/eopap89SSajj1MlOJdl0ijMkQs3dAMo2LhLBx0JuQfWnOG4syQAZiGAupvsDcWPuqelIYFTsRY++qbjsIV77S5HiX+0DTz0rbmgpx26rdHHvTO30ezJnsnwzCYmE96v2yMwOpswOoOmt+Vc4pwbJjY3CjJZUe+yi2USedhb3iozstKBIrHRJQAT5htD8avXECkd29rIpzdGBsD/PurnZJKE1LtJfm7+5ph80dLe8f46FQxGF7yVizlGj/wDTs/hzwrcFegvY291WbsjNH3ehLH7xOwP4QPS3WoHioa3fCLuxGudMwzicZrZLE6AjqOdSHCsSnj7u4UuzKCBoDbML9A1wB0tTxQ+HmSvlItlk+Jj6Ft+tC+lM+IyBgb9KYrLXiZ9DXRZkcdjL+1XZUy4hnjCgEC+ttetgPSiq/wBtcdL9clGZgAQAAbaW/wB6KRQVytY+j7HiTCqtyShKm/xH6Gsnqa7KcaOFmBJ+zbRx8m91AJ0zYwppRXtUdFixIodGDAjQjY0HFEaUVz2NCdkj3hNBYimeHxNKmW9LsSHKy10trpTe9L4dSaO/PMD2EHM03aNddB8BUhYAbXptLIDoFpPoOxqVHl8BTfG9n0xVnByyxgai12Tz62pWZt6bpj2jYOuhX/y3pU4una51K8kVNUyZ4NhwGWOWxOgDNsRt7W4PrVE7S4MrL9Zi10yyDmANm8/OtT4M0eKyvGAGB8cfTqR5VnUz5JZ4TvHPKtvIsWX9GonFSXPQqwZHjlRVp5lK5h7W9LLjllj7plUaBlIBDNbfyNN+P8HYBpIbldynMfl6jypHsni1jBkcXI0BOu/IA6VRp0o6HxFkmkTGC4Dh5VzSMqA3OgAI+NXj6H+NK8c2BZg4h1Qk3JjYm4HpVe4Y0TnMYWnc/wBJYAdAo0prxKV8FiosbFhnhUOA62sHU6MtuWlRw5Gpb86D8TiuGyNoigHiRtjz92jD3fvVW4lwlsHmKqGhJuRb2Cen9Pyqxw44PGkyaoVV1tu0Ta/FTcU6kZWHdtYo4ujHY33U1rywWSNHOxZnjlZlfGuLKoMkd0PVTz8xzpHAYl8QmrtfqB4j6AfvXe1vYh8PLnRmaBj7H/bJPM9POlYsfHh4iiC5t7I0uf6m3rnyi4bS6/8AUdqEo5EpQIH/AKx3UkinXlrqfSrf2awRigUOLMbuw6Fje361UuyvCRPMcXLbIGIRBsWU7nyFX4zA1dhxaVqZm8Tm1fKj1KwAJ6Cq3j5hHiQjNfvVBtvkI2U9AQbe6rEQCCDsahMf2dLrIkcgQSMHLEF3UjkCTterpKWpNef8mZKDjJMR4OEcWS4KODY6EWOot03pz2gaWOYgWMUi3UXNrsLsF89iLa6ilOzGH+1ZiAHW4kHW1vF6Wsae43gr5cU0cmnglRLbW9qxvoD5Viy4usP3j7boePJ0n+z/AIYdl8WMXh2wk4YSQ3FibOBvv7/hTXCnuyIlJEYtYWvnds1yzeQXQVB8FwsgmWSMMZGvmIsLqwFgb896d8IxUgLRuhuZ2JY7KyqRl89L6edPE1kUfNP/AAsnF45vyfGWNWrkr6GvGevEjb1vSKH0Mb7eKRjJPMKf0opT6Qf/AFjfkX96KiZmVuiiigCY4F2hlwpspzITqh29V6Grxw3tZhptCTE3R7AH0a9qy+igak0bXEQfZII6g3+VLpE3KsShxTp7Dsv5WI+VTnB+2OJga5cyL+Fzf4HcUE1kNdhwZO9SUcKqtvKkexvEfreHWVozGT908/MHmKncVGgG4pk1KyFCE0lJBzuBT13B0BplMhtvzpWTQzlT31Hz4ben0k9udeSTz2ovnuAhwzFth5Aykjrbf1HnUV2ohYY5sXp3eJKhrbK+UAHyBt8xUzIm1tTyGguegJ0vSOHxS2bDzoxD6G4AWMH73prvTWRJ0+dCMsEpLVHsQcgF2BYKij7Rr6i/JfOkeFNh5WAeFVhXZDYZvNzuaunDlw+FGXEgPJoY2KhhJHyZbeG/Xz9aVx2IhxOmWOKMjV2UZ2HQLuKy5XJvfnU2YHFJUtu4nF2lCgRYWOMG1hl2XlqalYcAsy/bnvXI3t4V/Iuw9aj74GIKEbVVt4dL+Z61GcU4k5t9WZ8wqvVW3Oxb8PVulRYezgaCSXBqWZUtJBfYXXxw3897edTOHZXHcknK92jbmh5r7jVQ7IPL9UnxDsTMuIvc88gUZffqPfVleRCysp+zmGeM/hf7y+V/nXSxr5F9DjZ9skhu/EyGaGYajRtNCDpmHUdao/bPsrKy58JZl1LR3sx6ZDzHkavvFolnW40kA0PW249arcPFVBMcmjDdQbHT7yfxVksUZ/qQYMk8d0+pnvZDEzQzGJlZb+1GykeWYA8x+taIhpniVDsGScMCbMMoDgWvbXX/AJp1fSq81KqLcSddRXvN66XpEGvYFV3z3LBo2I+rzJPfwNaOUdATZXPyNWLESZWDKdbHbZh0HXrULMgYFWFwQQQeYNHD5x3bQSE54QSp/HGdFPu2NVZoOcLj1XQjF6JW+j2ZIcJxC95aIIynMHzL7LLvmb0sRUTxDHocSYktYSFhbb2CDr11t7qQjGdysTZXlVg3QlVADH1uBUL2d4fIsrPM12W65dQFN9dOZ03rNjh/9FOOyf8Ae6NV2nGW9cTLSZKGOhp7w7hxe1eu0MIghc8wpPTlW9PYzTkYV2vxPeYuQ8gQo9w/5oqJmcsxJ3JJPvNFRM54ooooAKKKKACrR2J4AMQ/eP7CMPDb2jvb0qr1e/o34qoJgawJOZdN+tzQNGlQ4zILAbUwxePZjvTww32ppjMNl1Ios0JIbjEMLa1x8Y1rV3D4VnOmg6nb/epfD8FQam7epyj4b01Bvn0IyyKJDwYZ3/41PoKe4XgWMRX7qS0bkkxTDQE815r7qnFxsUQ9pQBz0UD3mncGNSRSwdWG1wwI9NKuilEzTnKTKZjcRNH9nKLuBo8Cs6gDlIltD5ioDBSK75e+yMT1AQ+Wot7rVo2MxkI0Pi8gcoPqaiJuHDGKyo8KhfaWPKSt+tudVz8Nhm7qn6F0PE5I97+v9i0MMgVIcTGMgsY5gp+ybqeRQ86isTw9WnIdlDX1VzYjoRyYelSXBuL/AFUpg5pjYm0UjC9v6H8uhNSuN4F3rq1yxGgAsFI6EbHyvVEvCTSpSv6l0PGpO6K7NgI4jqbe61R2P4yIwe6GnNjzPQVOcV4F3V4o5LMVLycxGLeyAbjpsOdV7ifA5O7zSqSQugBy2ut9tRe1ulUyxZIv9Psa8fisU/1SLb2Sw5fhgJ1M07m/ln/haUw0gklnwJ8JAWWA7Wa2o+OtTnZDhuTBYWM/diDn8zf8mqX2gYrjZpVFu7iLA9DmAFdHF+mjlZpXNvzY/PEyCrsCFZskq845V0ze/wDeke0HCknALC/SRBf/ACtsaZcaxRkQ4qNcwIAxMY5W17xfOm/Dp5DGCrFAdcwOrDlYcquk1HccVex64VhFiQKBrc6katrub61IhdNqbJe43P7+dPoB5Vhk7fPQ1JUqPEcV+VKmO2lq68oFNhIb31pAO44Ruaj+KYbOA0XhlQkoeR6qfIjSnUWItvtXs4teQqfPwRavZlREy50l8Sm+V0O6Hcg/D4VZ+Dt3q95cG5IJ9NqYcS4YsrZx4W2OmjDlmH709wB7qMR6WHQaUtCvUudSK1LZk/h8cE0FVj6RpDLhJQPw3+FSMUtzVe7eY9Y8M9zqwyjzJqQpmNVyu1yolJ2iiigAooooAKUw07RsHU2ZTcGk6KANF4X9IgCgSKwa2thcH0pPiX0jBvYiLfmNh8Bc1n1FA9TNOm+kWONFCIGfKL5RZQedi21Vrifb3Fy3CsIx/Tqf8jVWop2xErBiEkPeYmR5D+G5JPvqWHbExJ3eHiWMefzsNz61VKKVgWHh0WI4jKFkkbIDdj91PRdr1q/AsAmCjKYdcgaxdibs5tbc/KqZ9H+OjjgN/DZjmJsAT1v0q9cM43h5kMgkDKCQbaajqT86thXVgQ3FOCtiMzsbKN2P7edW3sBx10hkhnJJQXhc+00e2voah8B2sw2Kn7lVaQRqT4QBEttgSdWJPlXlpWTFJiHXwAEMByTlp0var7U1RW1UrLLiYSxObUn7Rz/SD4VpLFRGQxjmRIT/AHi3ytS+M4nGYUEbq7TOCxU3sPw1LcOwoaYMdlQX+P8AtSutx6EyTlIhgUDTKgX3AWrPOMYYtG5X25SB6IDcmrpxdzKwRdB1qD406xDKLFyLAb5V5n1NQj8qtj0uTKXgHaIn0YEHZh+E07wqAILaCwsBy8q9nBhtSTrv76fYXA3FgLAaVXlmpJVzqaMUHG7E8PDc1JrEAB+9eZUWBSzEKANSdAPear2M+kLBocpkvb8KsR8QKrom5pFnTCJa5IJOwvUdMAt7VFYXtlhpLBZU15HQ/rT5HV/ECCDzBuKVCU0N3m1oXE8qJ01pvapd+eZMfLLpXC4psrUomtCAdxsAL1inari0mInfOTlVmVV5AA2rWeMcRWCMu5sAP/BWLcSxAkldwLBmJApszze42oooqJAKKKKACiiigAooooAKKKKACiiigAooooA9Fza1zbpyr0uIYKUDEKTci+hPnSdFAFz7FdpoMIuVwwJOZmAuCeW2tabHxuPE4XvIQbyXHiFjYEgm1fP9XPgnbRYkVHRvCABlIt+tTjKiMlaLNgc2DmRwNGcAjrc1o/FMVikBOHZADbRlufjWUntlhWkDNn0GhyXCn03qzYDttGy2XEIRyzaMPjVzyxYQjSpj9uO4wtkJCMdyEAIHMiloY7kbk8yTck9Sai/+sQk3MyEnc5x/NO4uPYdf/dj/AMh/NUzlqZdCoomosOq2J3p8MQqqTaqhiu1sCamVLfmB+VVLtD9I2pSBQw/GSbe4c6giTmSf0pcbBgMV9WIsOZA/askp3xPiUmIfPI1zy6AeVNKClhT/AIRxiXDNmia3VTqp9VphRQBqXC+2sEigyERtzDbeoPSpAdoMKxsJ47n+q3zrHaKdklNm3I6nW4I63FcxPF4Ylu0ij+4fKsWWdgLBmA6BjSZNFjc2yy9r+0v1psif6am4PNj1qtUUUiAUUUUAFFcooA7RXKKAO0VyigDtFcooA7RXKKAO0VyigDtFFFABRRRQAUUUUAFFcooA6KKKKACiiigAooooAKK5RQB2iuUUAdorlFAHa5RRQB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2" name="11 - Ορθογώνιο"/>
          <p:cNvSpPr/>
          <p:nvPr/>
        </p:nvSpPr>
        <p:spPr>
          <a:xfrm rot="10800000" flipV="1">
            <a:off x="3059832" y="3530625"/>
            <a:ext cx="55721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200" dirty="0" smtClean="0"/>
              <a:t> </a:t>
            </a:r>
            <a:endParaRPr lang="el-GR" sz="1200" dirty="0"/>
          </a:p>
        </p:txBody>
      </p:sp>
      <p:sp>
        <p:nvSpPr>
          <p:cNvPr id="11" name="10 - Ορθογώνιο"/>
          <p:cNvSpPr/>
          <p:nvPr/>
        </p:nvSpPr>
        <p:spPr>
          <a:xfrm>
            <a:off x="395536" y="5661248"/>
            <a:ext cx="23310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dirty="0" smtClean="0">
                <a:solidFill>
                  <a:srgbClr val="233D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Πατέρας των Θεών </a:t>
            </a:r>
            <a:endParaRPr lang="el-GR" b="1" dirty="0">
              <a:solidFill>
                <a:srgbClr val="233D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12 - Ορθογώνιο"/>
          <p:cNvSpPr/>
          <p:nvPr/>
        </p:nvSpPr>
        <p:spPr>
          <a:xfrm>
            <a:off x="251520" y="6021288"/>
            <a:ext cx="40324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 smtClean="0">
                <a:solidFill>
                  <a:srgbClr val="233D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Θεός των </a:t>
            </a:r>
            <a:r>
              <a:rPr lang="el-GR" b="1" dirty="0" smtClean="0">
                <a:solidFill>
                  <a:srgbClr val="233D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καιρικών φαινομένων</a:t>
            </a:r>
            <a:endParaRPr lang="el-GR" b="1" dirty="0">
              <a:solidFill>
                <a:srgbClr val="233D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13 - Ορθογώνιο"/>
          <p:cNvSpPr/>
          <p:nvPr/>
        </p:nvSpPr>
        <p:spPr>
          <a:xfrm>
            <a:off x="323528" y="6381328"/>
            <a:ext cx="30243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dirty="0" smtClean="0">
                <a:solidFill>
                  <a:srgbClr val="233D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Προστάτης</a:t>
            </a:r>
            <a:r>
              <a:rPr lang="el-GR" b="1" dirty="0" smtClean="0">
                <a:solidFill>
                  <a:srgbClr val="233D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dirty="0" smtClean="0">
                <a:solidFill>
                  <a:srgbClr val="233D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των</a:t>
            </a:r>
            <a:r>
              <a:rPr lang="el-GR" b="1" dirty="0" smtClean="0">
                <a:solidFill>
                  <a:srgbClr val="233D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b="1" dirty="0" smtClean="0">
                <a:solidFill>
                  <a:srgbClr val="233D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ξένων</a:t>
            </a:r>
            <a:endParaRPr lang="el-GR" b="1" dirty="0">
              <a:solidFill>
                <a:srgbClr val="233D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 descr="G:\Η Λατρεία των θεών στην Αρχαιότητα\1η δραστηριότητα_P.P\Zeus-Hera\Eagl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7291" y="3416335"/>
            <a:ext cx="2553600" cy="1915200"/>
          </a:xfrm>
          <a:prstGeom prst="rect">
            <a:avLst/>
          </a:prstGeom>
          <a:noFill/>
        </p:spPr>
      </p:pic>
      <p:sp>
        <p:nvSpPr>
          <p:cNvPr id="20" name="19 - TextBox"/>
          <p:cNvSpPr txBox="1"/>
          <p:nvPr/>
        </p:nvSpPr>
        <p:spPr>
          <a:xfrm>
            <a:off x="1115616" y="5157192"/>
            <a:ext cx="678391" cy="369332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Δίας</a:t>
            </a:r>
            <a:endParaRPr lang="el-GR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202762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F:\_1_~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3927" y="404664"/>
            <a:ext cx="3096344" cy="4608512"/>
          </a:xfrm>
          <a:prstGeom prst="rect">
            <a:avLst/>
          </a:prstGeom>
          <a:noFill/>
        </p:spPr>
      </p:pic>
      <p:sp>
        <p:nvSpPr>
          <p:cNvPr id="3" name="20 - TextBox"/>
          <p:cNvSpPr txBox="1"/>
          <p:nvPr/>
        </p:nvSpPr>
        <p:spPr>
          <a:xfrm>
            <a:off x="3995936" y="5229200"/>
            <a:ext cx="678391" cy="369332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Ήρα</a:t>
            </a:r>
          </a:p>
        </p:txBody>
      </p:sp>
      <p:pic>
        <p:nvPicPr>
          <p:cNvPr id="4" name="Picture 3" descr="G:\Η Λατρεία των θεών στην Αρχαιότητα\1η δραστηριότητα_P.P\Zeus-Hera\παγόνι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2564904"/>
            <a:ext cx="2528399" cy="2088232"/>
          </a:xfrm>
          <a:prstGeom prst="rect">
            <a:avLst/>
          </a:prstGeom>
          <a:noFill/>
        </p:spPr>
      </p:pic>
      <p:sp>
        <p:nvSpPr>
          <p:cNvPr id="5" name="17 - Ορθογώνιο"/>
          <p:cNvSpPr/>
          <p:nvPr/>
        </p:nvSpPr>
        <p:spPr>
          <a:xfrm>
            <a:off x="4326315" y="5733256"/>
            <a:ext cx="2520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Θεά του </a:t>
            </a:r>
            <a:r>
              <a:rPr lang="el-G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γάμου </a:t>
            </a:r>
            <a:endParaRPr lang="el-GR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6570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image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908720"/>
            <a:ext cx="3514725" cy="2643182"/>
          </a:xfrm>
          <a:prstGeom prst="rect">
            <a:avLst/>
          </a:prstGeom>
          <a:noFill/>
        </p:spPr>
      </p:pic>
      <p:pic>
        <p:nvPicPr>
          <p:cNvPr id="4101" name="Picture 5" descr="F:\κατάλογος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980728"/>
            <a:ext cx="2143125" cy="2143125"/>
          </a:xfrm>
          <a:prstGeom prst="rect">
            <a:avLst/>
          </a:prstGeom>
          <a:noFill/>
        </p:spPr>
      </p:pic>
      <p:pic>
        <p:nvPicPr>
          <p:cNvPr id="4102" name="Picture 6" descr="F:\image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6256" y="3212976"/>
            <a:ext cx="1685925" cy="1724025"/>
          </a:xfrm>
          <a:prstGeom prst="rect">
            <a:avLst/>
          </a:prstGeom>
          <a:noFill/>
        </p:spPr>
      </p:pic>
      <p:sp>
        <p:nvSpPr>
          <p:cNvPr id="6" name="5 - Ορθογώνιο"/>
          <p:cNvSpPr/>
          <p:nvPr/>
        </p:nvSpPr>
        <p:spPr>
          <a:xfrm rot="10800000" flipV="1">
            <a:off x="179512" y="3872950"/>
            <a:ext cx="46805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 θεός της </a:t>
            </a:r>
            <a:r>
              <a:rPr lang="el-GR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στεριάς </a:t>
            </a:r>
            <a:r>
              <a:rPr lang="el-G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και της </a:t>
            </a:r>
            <a:r>
              <a:rPr lang="el-GR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θάλασσας </a:t>
            </a:r>
          </a:p>
          <a:p>
            <a:r>
              <a:rPr lang="el-G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των </a:t>
            </a:r>
            <a:r>
              <a:rPr lang="el-GR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ποταμών, </a:t>
            </a:r>
            <a:r>
              <a:rPr lang="el-G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των </a:t>
            </a:r>
            <a:r>
              <a:rPr lang="el-GR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πηγών </a:t>
            </a:r>
            <a:r>
              <a:rPr lang="el-G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και</a:t>
            </a:r>
          </a:p>
          <a:p>
            <a:r>
              <a:rPr lang="el-GR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των </a:t>
            </a:r>
            <a:r>
              <a:rPr lang="el-GR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πόσιμων νερών.</a:t>
            </a:r>
          </a:p>
        </p:txBody>
      </p:sp>
      <p:sp>
        <p:nvSpPr>
          <p:cNvPr id="7" name="6 - TextBox"/>
          <p:cNvSpPr txBox="1"/>
          <p:nvPr/>
        </p:nvSpPr>
        <p:spPr>
          <a:xfrm>
            <a:off x="1115616" y="476672"/>
            <a:ext cx="1601721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Ποσειδώνας</a:t>
            </a:r>
          </a:p>
        </p:txBody>
      </p:sp>
      <p:pic>
        <p:nvPicPr>
          <p:cNvPr id="7170" name="Picture 2" descr="G:\Η Λατρεία των θεών στην Αρχαιότητα\1η δραστηριότητα_P.P\Poseidon\δελφίνι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4869160"/>
            <a:ext cx="2466975" cy="1847850"/>
          </a:xfrm>
          <a:prstGeom prst="rect">
            <a:avLst/>
          </a:prstGeom>
          <a:noFill/>
        </p:spPr>
      </p:pic>
      <p:pic>
        <p:nvPicPr>
          <p:cNvPr id="7171" name="Picture 3" descr="G:\Η Λατρεία των θεών στην Αρχαιότητα\1η δραστηριότητα_P.P\Poseidon\imagesVES66PY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4221088"/>
            <a:ext cx="1885950" cy="242887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000"/>
                            </p:stCondLst>
                            <p:childTnLst>
                              <p:par>
                                <p:cTn id="20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:\image9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894" y="4149080"/>
            <a:ext cx="2350513" cy="2232248"/>
          </a:xfrm>
          <a:prstGeom prst="rect">
            <a:avLst/>
          </a:prstGeom>
          <a:noFill/>
        </p:spPr>
      </p:pic>
      <p:pic>
        <p:nvPicPr>
          <p:cNvPr id="12291" name="Picture 3" descr="F:\Εστία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404664"/>
            <a:ext cx="1770882" cy="3621652"/>
          </a:xfrm>
          <a:prstGeom prst="rect">
            <a:avLst/>
          </a:prstGeom>
          <a:noFill/>
        </p:spPr>
      </p:pic>
      <p:sp>
        <p:nvSpPr>
          <p:cNvPr id="6" name="5 - TextBox"/>
          <p:cNvSpPr txBox="1"/>
          <p:nvPr/>
        </p:nvSpPr>
        <p:spPr>
          <a:xfrm>
            <a:off x="899592" y="260648"/>
            <a:ext cx="853119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b="1" dirty="0" smtClean="0">
                <a:solidFill>
                  <a:schemeClr val="bg1"/>
                </a:solidFill>
                <a:latin typeface="Segoe Script" pitchFamily="34" charset="0"/>
              </a:rPr>
              <a:t>Εστία</a:t>
            </a:r>
          </a:p>
        </p:txBody>
      </p:sp>
      <p:sp>
        <p:nvSpPr>
          <p:cNvPr id="7" name="6 - TextBox"/>
          <p:cNvSpPr txBox="1"/>
          <p:nvPr/>
        </p:nvSpPr>
        <p:spPr>
          <a:xfrm>
            <a:off x="5533086" y="4691324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solidFill>
                  <a:srgbClr val="B91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προστάτιδα της</a:t>
            </a:r>
          </a:p>
          <a:p>
            <a:r>
              <a:rPr lang="el-GR" b="1" dirty="0" smtClean="0">
                <a:solidFill>
                  <a:srgbClr val="B917A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οικογενειακής ευτυχίας</a:t>
            </a:r>
            <a:endParaRPr lang="el-GR" b="1" dirty="0">
              <a:solidFill>
                <a:srgbClr val="B917A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7 - Ορθογώνιο"/>
          <p:cNvSpPr/>
          <p:nvPr/>
        </p:nvSpPr>
        <p:spPr>
          <a:xfrm>
            <a:off x="251520" y="1484784"/>
            <a:ext cx="19030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θεά του σπιτιού</a:t>
            </a:r>
          </a:p>
        </p:txBody>
      </p:sp>
      <p:pic>
        <p:nvPicPr>
          <p:cNvPr id="16386" name="Picture 2" descr="G:\Η Λατρεία των θεών στην Αρχαιότητα\1η δραστηριότητα_P.P\hesti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3728" y="188640"/>
            <a:ext cx="3774355" cy="51490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3191091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6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3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96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3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:\image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43636" y="428604"/>
            <a:ext cx="2495550" cy="4152524"/>
          </a:xfrm>
          <a:prstGeom prst="rect">
            <a:avLst/>
          </a:prstGeom>
          <a:noFill/>
        </p:spPr>
      </p:pic>
      <p:pic>
        <p:nvPicPr>
          <p:cNvPr id="11267" name="Picture 3" descr="F:\κατάλογος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7866" y="879445"/>
            <a:ext cx="2647950" cy="1724025"/>
          </a:xfrm>
          <a:prstGeom prst="rect">
            <a:avLst/>
          </a:prstGeom>
          <a:noFill/>
        </p:spPr>
      </p:pic>
      <p:pic>
        <p:nvPicPr>
          <p:cNvPr id="10242" name="Picture 2" descr="G:\Η Λατρεία των θεών στην Αρχαιότητα\1η δραστηριότητα_P.P\Demeter_persephone-Hades\imagesJSYJUDH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1571612"/>
            <a:ext cx="2333625" cy="1962150"/>
          </a:xfrm>
          <a:prstGeom prst="rect">
            <a:avLst/>
          </a:prstGeom>
          <a:noFill/>
        </p:spPr>
      </p:pic>
      <p:sp>
        <p:nvSpPr>
          <p:cNvPr id="7" name="6 - TextBox"/>
          <p:cNvSpPr txBox="1"/>
          <p:nvPr/>
        </p:nvSpPr>
        <p:spPr>
          <a:xfrm>
            <a:off x="395536" y="332656"/>
            <a:ext cx="1162498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Δήμητρα</a:t>
            </a:r>
          </a:p>
        </p:txBody>
      </p:sp>
      <p:sp>
        <p:nvSpPr>
          <p:cNvPr id="8" name="7 - TextBox"/>
          <p:cNvSpPr txBox="1"/>
          <p:nvPr/>
        </p:nvSpPr>
        <p:spPr>
          <a:xfrm>
            <a:off x="395536" y="2780928"/>
            <a:ext cx="2332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 θεά της </a:t>
            </a:r>
            <a:r>
              <a:rPr lang="el-GR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γεωργίας </a:t>
            </a:r>
            <a:endParaRPr lang="el-GR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8 - TextBox"/>
          <p:cNvSpPr txBox="1"/>
          <p:nvPr/>
        </p:nvSpPr>
        <p:spPr>
          <a:xfrm>
            <a:off x="395536" y="3645024"/>
            <a:ext cx="5256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Έμαθε στους ανθρώπους να καλλιεργούν τη γη </a:t>
            </a:r>
          </a:p>
          <a:p>
            <a:r>
              <a:rPr lang="el-GR" sz="16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και γι’ αυτό </a:t>
            </a:r>
            <a:r>
              <a:rPr lang="el-GR" sz="16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όλοι</a:t>
            </a:r>
            <a:r>
              <a:rPr lang="el-GR" sz="16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τη σέβονταν και την τιμούσαν</a:t>
            </a:r>
            <a:endParaRPr lang="el-GR" sz="16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3" name="Picture 3" descr="G:\Η Λατρεία των θεών στην Αρχαιότητα\1η δραστηριότητα_P.P\Demeter_persephone-Hades\στάχυα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4437112"/>
            <a:ext cx="2190750" cy="2085975"/>
          </a:xfrm>
          <a:prstGeom prst="rect">
            <a:avLst/>
          </a:prstGeom>
          <a:noFill/>
        </p:spPr>
      </p:pic>
      <p:pic>
        <p:nvPicPr>
          <p:cNvPr id="10" name="Picture 6" descr="G:\Η Λατρεία των θεών στην Αρχαιότητα\2η δραστηριότητα_5 Θεοί\Δήμητρα\ρόδι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15816" y="4762065"/>
            <a:ext cx="2590800" cy="177165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640"/>
                            </p:stCondLst>
                            <p:childTnLst>
                              <p:par>
                                <p:cTn id="3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1640"/>
                            </p:stCondLst>
                            <p:childTnLst>
                              <p:par>
                                <p:cTn id="36" presetID="27" presetClass="entr" presetSubtype="0" fill="hold" grpId="0" nodeType="after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F:\κατάλογο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3096344" cy="6192688"/>
          </a:xfrm>
          <a:prstGeom prst="rect">
            <a:avLst/>
          </a:prstGeom>
          <a:noFill/>
        </p:spPr>
      </p:pic>
      <p:sp>
        <p:nvSpPr>
          <p:cNvPr id="6" name="5 - TextBox"/>
          <p:cNvSpPr txBox="1"/>
          <p:nvPr/>
        </p:nvSpPr>
        <p:spPr>
          <a:xfrm>
            <a:off x="3707904" y="476672"/>
            <a:ext cx="2736304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l-GR" b="1" dirty="0" smtClean="0">
                <a:latin typeface="Arial" panose="020B0604020202020204" pitchFamily="34" charset="0"/>
                <a:cs typeface="Arial" panose="020B0604020202020204" pitchFamily="34" charset="0"/>
              </a:rPr>
              <a:t>Άρης ……… ο θεός του </a:t>
            </a:r>
            <a:endParaRPr lang="el-G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6 - TextBox"/>
          <p:cNvSpPr txBox="1"/>
          <p:nvPr/>
        </p:nvSpPr>
        <p:spPr>
          <a:xfrm>
            <a:off x="6444208" y="1052736"/>
            <a:ext cx="1440160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πολέμου</a:t>
            </a:r>
            <a:endParaRPr lang="el-G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3" name="Picture 3" descr="G:\Η Λατρεία των θεών στην Αρχαιότητα\1η δραστηριότητα_P.P\Aphrodite-Hephaistos-Ares\πόλεμος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2060848"/>
            <a:ext cx="5436096" cy="405616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Έγγραφο" ma:contentTypeID="0x01010083D890F2F5BE644981A254C8A4FE6820" ma:contentTypeVersion="2" ma:contentTypeDescription="Δημιουργία νέου εγγράφου" ma:contentTypeScope="" ma:versionID="748270d2cbceea4360e2bc69a630223f">
  <xsd:schema xmlns:xsd="http://www.w3.org/2001/XMLSchema" xmlns:xs="http://www.w3.org/2001/XMLSchema" xmlns:p="http://schemas.microsoft.com/office/2006/metadata/properties" xmlns:ns2="28739273-0ef8-42a0-9c4e-0f58e209f86f" targetNamespace="http://schemas.microsoft.com/office/2006/metadata/properties" ma:root="true" ma:fieldsID="d7e8c35e4a992cb64f8e3bf15b418df6" ns2:_="">
    <xsd:import namespace="28739273-0ef8-42a0-9c4e-0f58e209f86f"/>
    <xsd:element name="properties">
      <xsd:complexType>
        <xsd:sequence>
          <xsd:element name="documentManagement">
            <xsd:complexType>
              <xsd:all>
                <xsd:element ref="ns2:Processe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739273-0ef8-42a0-9c4e-0f58e209f86f" elementFormDefault="qualified">
    <xsd:import namespace="http://schemas.microsoft.com/office/2006/documentManagement/types"/>
    <xsd:import namespace="http://schemas.microsoft.com/office/infopath/2007/PartnerControls"/>
    <xsd:element name="Processed" ma:index="8" nillable="true" ma:displayName="Processed" ma:default="0" ma:internalName="Processed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Τύπος περιεχομένου"/>
        <xsd:element ref="dc:title" minOccurs="0" maxOccurs="1" ma:index="4" ma:displayName="Τίτλο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rocessed xmlns="28739273-0ef8-42a0-9c4e-0f58e209f86f">false</Processed>
  </documentManagement>
</p:properties>
</file>

<file path=customXml/itemProps1.xml><?xml version="1.0" encoding="utf-8"?>
<ds:datastoreItem xmlns:ds="http://schemas.openxmlformats.org/officeDocument/2006/customXml" ds:itemID="{C8A25F98-C6CC-432C-9413-438CC53FDF9A}"/>
</file>

<file path=customXml/itemProps2.xml><?xml version="1.0" encoding="utf-8"?>
<ds:datastoreItem xmlns:ds="http://schemas.openxmlformats.org/officeDocument/2006/customXml" ds:itemID="{1B964010-22F7-4450-BC77-F78C2BAB9923}"/>
</file>

<file path=customXml/itemProps3.xml><?xml version="1.0" encoding="utf-8"?>
<ds:datastoreItem xmlns:ds="http://schemas.openxmlformats.org/officeDocument/2006/customXml" ds:itemID="{522AB2EF-218C-4F77-B02D-35EE5288168E}"/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1162</TotalTime>
  <Words>239</Words>
  <Application>Microsoft Office PowerPoint</Application>
  <PresentationFormat>Προβολή στην οθόνη (4:3)</PresentationFormat>
  <Paragraphs>63</Paragraphs>
  <Slides>26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26</vt:i4>
      </vt:variant>
    </vt:vector>
  </HeadingPairs>
  <TitlesOfParts>
    <vt:vector size="30" baseType="lpstr">
      <vt:lpstr>Arial</vt:lpstr>
      <vt:lpstr>Calibri</vt:lpstr>
      <vt:lpstr>Segoe Script</vt:lpstr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Η λατρεία των Θεών στην αρχαία Θράκη</dc:title>
  <dc:creator>MARINA</dc:creator>
  <cp:lastModifiedBy>Microsoft account</cp:lastModifiedBy>
  <cp:revision>118</cp:revision>
  <dcterms:modified xsi:type="dcterms:W3CDTF">2015-03-18T09:13:33Z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0x01010083D890F2F5BE644981A254C8A4FE6820</vt:lpwstr>
  </property>
</Properties>
</file>